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2" r:id="rId2"/>
    <p:sldId id="263" r:id="rId3"/>
    <p:sldId id="265" r:id="rId4"/>
    <p:sldId id="266" r:id="rId5"/>
    <p:sldId id="267" r:id="rId6"/>
    <p:sldId id="360" r:id="rId7"/>
    <p:sldId id="361" r:id="rId8"/>
    <p:sldId id="366" r:id="rId9"/>
    <p:sldId id="268" r:id="rId10"/>
    <p:sldId id="269" r:id="rId11"/>
    <p:sldId id="270" r:id="rId12"/>
    <p:sldId id="367" r:id="rId13"/>
    <p:sldId id="368" r:id="rId14"/>
    <p:sldId id="372" r:id="rId15"/>
    <p:sldId id="373" r:id="rId16"/>
    <p:sldId id="374" r:id="rId17"/>
    <p:sldId id="375" r:id="rId18"/>
    <p:sldId id="376" r:id="rId19"/>
    <p:sldId id="377" r:id="rId20"/>
    <p:sldId id="378" r:id="rId21"/>
    <p:sldId id="379" r:id="rId22"/>
    <p:sldId id="271" r:id="rId23"/>
    <p:sldId id="380" r:id="rId24"/>
    <p:sldId id="383" r:id="rId25"/>
    <p:sldId id="3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5F00"/>
    <a:srgbClr val="EF7D33"/>
    <a:srgbClr val="C3A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8" autoAdjust="0"/>
    <p:restoredTop sz="84864" autoAdjust="0"/>
  </p:normalViewPr>
  <p:slideViewPr>
    <p:cSldViewPr snapToGrid="0" snapToObjects="1">
      <p:cViewPr>
        <p:scale>
          <a:sx n="80" d="100"/>
          <a:sy n="80" d="100"/>
        </p:scale>
        <p:origin x="5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1FD1E-1FB2-4892-844F-6EF5905372AF}"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en-US"/>
        </a:p>
      </dgm:t>
    </dgm:pt>
    <dgm:pt modelId="{2A1E267F-4AA4-4816-886B-6E6794DBC1AD}">
      <dgm:prSet phldrT="[Text]"/>
      <dgm:spPr/>
      <dgm:t>
        <a:bodyPr/>
        <a:lstStyle/>
        <a:p>
          <a:r>
            <a:rPr lang="en-US" dirty="0"/>
            <a:t>Phases of Non-APR Process</a:t>
          </a:r>
        </a:p>
      </dgm:t>
    </dgm:pt>
    <dgm:pt modelId="{EE427721-6182-4FA5-807E-872F745BF8D5}" type="parTrans" cxnId="{F7B58934-6A08-4BA6-9843-5786AF6ED7CF}">
      <dgm:prSet/>
      <dgm:spPr/>
      <dgm:t>
        <a:bodyPr/>
        <a:lstStyle/>
        <a:p>
          <a:endParaRPr lang="en-US"/>
        </a:p>
      </dgm:t>
    </dgm:pt>
    <dgm:pt modelId="{8ACBF93A-6FCF-4AFF-9B59-EE0C3AA46D70}" type="sibTrans" cxnId="{F7B58934-6A08-4BA6-9843-5786AF6ED7CF}">
      <dgm:prSet/>
      <dgm:spPr/>
      <dgm:t>
        <a:bodyPr/>
        <a:lstStyle/>
        <a:p>
          <a:endParaRPr lang="en-US"/>
        </a:p>
      </dgm:t>
    </dgm:pt>
    <dgm:pt modelId="{466A3062-8852-4DD0-93E3-F88FFED80100}">
      <dgm:prSet phldrT="[Text]"/>
      <dgm:spPr/>
      <dgm:t>
        <a:bodyPr/>
        <a:lstStyle/>
        <a:p>
          <a:r>
            <a:rPr lang="en-US" dirty="0"/>
            <a:t>Self-Study Phase</a:t>
          </a:r>
        </a:p>
      </dgm:t>
    </dgm:pt>
    <dgm:pt modelId="{78C34541-6E56-4A13-B386-3D2F3790E9C3}" type="parTrans" cxnId="{276524E4-7AFF-42FC-AC7E-6EDD95CCA308}">
      <dgm:prSet/>
      <dgm:spPr/>
      <dgm:t>
        <a:bodyPr/>
        <a:lstStyle/>
        <a:p>
          <a:endParaRPr lang="en-US"/>
        </a:p>
      </dgm:t>
    </dgm:pt>
    <dgm:pt modelId="{A0195174-594E-47AD-8851-95FD5DB60730}" type="sibTrans" cxnId="{276524E4-7AFF-42FC-AC7E-6EDD95CCA308}">
      <dgm:prSet/>
      <dgm:spPr/>
      <dgm:t>
        <a:bodyPr/>
        <a:lstStyle/>
        <a:p>
          <a:endParaRPr lang="en-US"/>
        </a:p>
      </dgm:t>
    </dgm:pt>
    <dgm:pt modelId="{E62C6B05-ED7A-4178-93EC-D984073407E5}">
      <dgm:prSet phldrT="[Text]"/>
      <dgm:spPr/>
      <dgm:t>
        <a:bodyPr/>
        <a:lstStyle/>
        <a:p>
          <a:r>
            <a:rPr lang="en-US" dirty="0"/>
            <a:t>External Review Phase</a:t>
          </a:r>
        </a:p>
      </dgm:t>
    </dgm:pt>
    <dgm:pt modelId="{81EFDE53-BDCE-44AF-99DE-0116E0FE7BC8}" type="parTrans" cxnId="{4DD4DB77-E741-4541-A61E-CAB0FEAF5EC5}">
      <dgm:prSet/>
      <dgm:spPr/>
      <dgm:t>
        <a:bodyPr/>
        <a:lstStyle/>
        <a:p>
          <a:endParaRPr lang="en-US"/>
        </a:p>
      </dgm:t>
    </dgm:pt>
    <dgm:pt modelId="{CE1DEB74-333D-43FF-8C0E-B9932994576D}" type="sibTrans" cxnId="{4DD4DB77-E741-4541-A61E-CAB0FEAF5EC5}">
      <dgm:prSet/>
      <dgm:spPr/>
      <dgm:t>
        <a:bodyPr/>
        <a:lstStyle/>
        <a:p>
          <a:endParaRPr lang="en-US"/>
        </a:p>
      </dgm:t>
    </dgm:pt>
    <dgm:pt modelId="{5F15218A-C2B8-4BA1-B6E7-C19E37A18E07}">
      <dgm:prSet/>
      <dgm:spPr/>
      <dgm:t>
        <a:bodyPr/>
        <a:lstStyle/>
        <a:p>
          <a:r>
            <a:rPr lang="en-US" dirty="0"/>
            <a:t>Implementation</a:t>
          </a:r>
        </a:p>
        <a:p>
          <a:r>
            <a:rPr lang="en-US" dirty="0"/>
            <a:t>Phase</a:t>
          </a:r>
        </a:p>
      </dgm:t>
    </dgm:pt>
    <dgm:pt modelId="{C0AD761C-E335-47E7-BBDE-B3663249410A}" type="parTrans" cxnId="{9685A21A-2DB5-4432-B21B-7F2ABED9A957}">
      <dgm:prSet/>
      <dgm:spPr/>
      <dgm:t>
        <a:bodyPr/>
        <a:lstStyle/>
        <a:p>
          <a:endParaRPr lang="en-US"/>
        </a:p>
      </dgm:t>
    </dgm:pt>
    <dgm:pt modelId="{7D657DA1-8EE0-419F-A502-E38AF53FB378}" type="sibTrans" cxnId="{9685A21A-2DB5-4432-B21B-7F2ABED9A957}">
      <dgm:prSet/>
      <dgm:spPr/>
      <dgm:t>
        <a:bodyPr/>
        <a:lstStyle/>
        <a:p>
          <a:endParaRPr lang="en-US"/>
        </a:p>
      </dgm:t>
    </dgm:pt>
    <dgm:pt modelId="{364FEA28-8E32-400B-A17B-3CAACE0C70F6}" type="pres">
      <dgm:prSet presAssocID="{0DC1FD1E-1FB2-4892-844F-6EF5905372AF}" presName="composite" presStyleCnt="0">
        <dgm:presLayoutVars>
          <dgm:chMax val="1"/>
          <dgm:dir/>
          <dgm:resizeHandles val="exact"/>
        </dgm:presLayoutVars>
      </dgm:prSet>
      <dgm:spPr/>
    </dgm:pt>
    <dgm:pt modelId="{9DB61B3D-55A3-4F49-B695-54E88FA94049}" type="pres">
      <dgm:prSet presAssocID="{2A1E267F-4AA4-4816-886B-6E6794DBC1AD}" presName="roof" presStyleLbl="dkBgShp" presStyleIdx="0" presStyleCnt="2"/>
      <dgm:spPr/>
    </dgm:pt>
    <dgm:pt modelId="{E7BC5EA3-0DB2-4A8D-9F61-0BCB4C503F62}" type="pres">
      <dgm:prSet presAssocID="{2A1E267F-4AA4-4816-886B-6E6794DBC1AD}" presName="pillars" presStyleCnt="0"/>
      <dgm:spPr/>
    </dgm:pt>
    <dgm:pt modelId="{165C85A1-F87C-4303-9F4C-CE92A7E5465C}" type="pres">
      <dgm:prSet presAssocID="{2A1E267F-4AA4-4816-886B-6E6794DBC1AD}" presName="pillar1" presStyleLbl="node1" presStyleIdx="0" presStyleCnt="3">
        <dgm:presLayoutVars>
          <dgm:bulletEnabled val="1"/>
        </dgm:presLayoutVars>
      </dgm:prSet>
      <dgm:spPr/>
    </dgm:pt>
    <dgm:pt modelId="{F9E56DD2-E7A8-42DF-B4DB-1A12AF1C0D57}" type="pres">
      <dgm:prSet presAssocID="{E62C6B05-ED7A-4178-93EC-D984073407E5}" presName="pillarX" presStyleLbl="node1" presStyleIdx="1" presStyleCnt="3">
        <dgm:presLayoutVars>
          <dgm:bulletEnabled val="1"/>
        </dgm:presLayoutVars>
      </dgm:prSet>
      <dgm:spPr/>
    </dgm:pt>
    <dgm:pt modelId="{45EACC2A-E087-494A-B51F-0F69F37A0DDD}" type="pres">
      <dgm:prSet presAssocID="{5F15218A-C2B8-4BA1-B6E7-C19E37A18E07}" presName="pillarX" presStyleLbl="node1" presStyleIdx="2" presStyleCnt="3">
        <dgm:presLayoutVars>
          <dgm:bulletEnabled val="1"/>
        </dgm:presLayoutVars>
      </dgm:prSet>
      <dgm:spPr/>
    </dgm:pt>
    <dgm:pt modelId="{1DDC7BFA-2B1F-49D5-AB52-C893EB09F72C}" type="pres">
      <dgm:prSet presAssocID="{2A1E267F-4AA4-4816-886B-6E6794DBC1AD}" presName="base" presStyleLbl="dkBgShp" presStyleIdx="1" presStyleCnt="2" custLinFactY="68067" custLinFactNeighborY="100000"/>
      <dgm:spPr/>
    </dgm:pt>
  </dgm:ptLst>
  <dgm:cxnLst>
    <dgm:cxn modelId="{9685A21A-2DB5-4432-B21B-7F2ABED9A957}" srcId="{2A1E267F-4AA4-4816-886B-6E6794DBC1AD}" destId="{5F15218A-C2B8-4BA1-B6E7-C19E37A18E07}" srcOrd="2" destOrd="0" parTransId="{C0AD761C-E335-47E7-BBDE-B3663249410A}" sibTransId="{7D657DA1-8EE0-419F-A502-E38AF53FB378}"/>
    <dgm:cxn modelId="{F7B58934-6A08-4BA6-9843-5786AF6ED7CF}" srcId="{0DC1FD1E-1FB2-4892-844F-6EF5905372AF}" destId="{2A1E267F-4AA4-4816-886B-6E6794DBC1AD}" srcOrd="0" destOrd="0" parTransId="{EE427721-6182-4FA5-807E-872F745BF8D5}" sibTransId="{8ACBF93A-6FCF-4AFF-9B59-EE0C3AA46D70}"/>
    <dgm:cxn modelId="{9B6D9B69-1E0D-42C6-A1C6-7C26ED9DCD36}" type="presOf" srcId="{E62C6B05-ED7A-4178-93EC-D984073407E5}" destId="{F9E56DD2-E7A8-42DF-B4DB-1A12AF1C0D57}" srcOrd="0" destOrd="0" presId="urn:microsoft.com/office/officeart/2005/8/layout/hList3"/>
    <dgm:cxn modelId="{12C24A71-911B-4210-85B8-CF30F1291C42}" type="presOf" srcId="{5F15218A-C2B8-4BA1-B6E7-C19E37A18E07}" destId="{45EACC2A-E087-494A-B51F-0F69F37A0DDD}" srcOrd="0" destOrd="0" presId="urn:microsoft.com/office/officeart/2005/8/layout/hList3"/>
    <dgm:cxn modelId="{BF4D7057-8E70-444D-A44E-9A1C9A6D6647}" type="presOf" srcId="{0DC1FD1E-1FB2-4892-844F-6EF5905372AF}" destId="{364FEA28-8E32-400B-A17B-3CAACE0C70F6}" srcOrd="0" destOrd="0" presId="urn:microsoft.com/office/officeart/2005/8/layout/hList3"/>
    <dgm:cxn modelId="{4DD4DB77-E741-4541-A61E-CAB0FEAF5EC5}" srcId="{2A1E267F-4AA4-4816-886B-6E6794DBC1AD}" destId="{E62C6B05-ED7A-4178-93EC-D984073407E5}" srcOrd="1" destOrd="0" parTransId="{81EFDE53-BDCE-44AF-99DE-0116E0FE7BC8}" sibTransId="{CE1DEB74-333D-43FF-8C0E-B9932994576D}"/>
    <dgm:cxn modelId="{DD78CCB7-9525-43EB-AA32-4AB78D166603}" type="presOf" srcId="{2A1E267F-4AA4-4816-886B-6E6794DBC1AD}" destId="{9DB61B3D-55A3-4F49-B695-54E88FA94049}" srcOrd="0" destOrd="0" presId="urn:microsoft.com/office/officeart/2005/8/layout/hList3"/>
    <dgm:cxn modelId="{A791DBCF-163F-41C9-835B-8ED8A0D8458D}" type="presOf" srcId="{466A3062-8852-4DD0-93E3-F88FFED80100}" destId="{165C85A1-F87C-4303-9F4C-CE92A7E5465C}" srcOrd="0" destOrd="0" presId="urn:microsoft.com/office/officeart/2005/8/layout/hList3"/>
    <dgm:cxn modelId="{276524E4-7AFF-42FC-AC7E-6EDD95CCA308}" srcId="{2A1E267F-4AA4-4816-886B-6E6794DBC1AD}" destId="{466A3062-8852-4DD0-93E3-F88FFED80100}" srcOrd="0" destOrd="0" parTransId="{78C34541-6E56-4A13-B386-3D2F3790E9C3}" sibTransId="{A0195174-594E-47AD-8851-95FD5DB60730}"/>
    <dgm:cxn modelId="{CF34F460-5B2B-417D-96C2-5A643A3DEE65}" type="presParOf" srcId="{364FEA28-8E32-400B-A17B-3CAACE0C70F6}" destId="{9DB61B3D-55A3-4F49-B695-54E88FA94049}" srcOrd="0" destOrd="0" presId="urn:microsoft.com/office/officeart/2005/8/layout/hList3"/>
    <dgm:cxn modelId="{4ADE85C9-0A5B-4C77-BD3C-0DCE017317A7}" type="presParOf" srcId="{364FEA28-8E32-400B-A17B-3CAACE0C70F6}" destId="{E7BC5EA3-0DB2-4A8D-9F61-0BCB4C503F62}" srcOrd="1" destOrd="0" presId="urn:microsoft.com/office/officeart/2005/8/layout/hList3"/>
    <dgm:cxn modelId="{C842B61D-18E1-4615-8988-5E7ED4517B48}" type="presParOf" srcId="{E7BC5EA3-0DB2-4A8D-9F61-0BCB4C503F62}" destId="{165C85A1-F87C-4303-9F4C-CE92A7E5465C}" srcOrd="0" destOrd="0" presId="urn:microsoft.com/office/officeart/2005/8/layout/hList3"/>
    <dgm:cxn modelId="{92C7C5B8-7515-4BF3-AA39-F5B6BC6846BB}" type="presParOf" srcId="{E7BC5EA3-0DB2-4A8D-9F61-0BCB4C503F62}" destId="{F9E56DD2-E7A8-42DF-B4DB-1A12AF1C0D57}" srcOrd="1" destOrd="0" presId="urn:microsoft.com/office/officeart/2005/8/layout/hList3"/>
    <dgm:cxn modelId="{282D6B66-443D-440A-871A-7400C36EAE7F}" type="presParOf" srcId="{E7BC5EA3-0DB2-4A8D-9F61-0BCB4C503F62}" destId="{45EACC2A-E087-494A-B51F-0F69F37A0DDD}" srcOrd="2" destOrd="0" presId="urn:microsoft.com/office/officeart/2005/8/layout/hList3"/>
    <dgm:cxn modelId="{2DDB8DE4-46CE-4A4C-8210-FECE88DBBC37}" type="presParOf" srcId="{364FEA28-8E32-400B-A17B-3CAACE0C70F6}" destId="{1DDC7BFA-2B1F-49D5-AB52-C893EB09F72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B0BC2-4EC7-4BFC-9A8E-1E46F437D0D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01CB464-2373-4406-9BE1-2791E3751E7B}">
      <dgm:prSet phldrT="[Text]" custT="1"/>
      <dgm:spPr/>
      <dgm:t>
        <a:bodyPr/>
        <a:lstStyle/>
        <a:p>
          <a:r>
            <a:rPr lang="en-US" sz="1200" b="1" dirty="0"/>
            <a:t>Self-study</a:t>
          </a:r>
        </a:p>
        <a:p>
          <a:r>
            <a:rPr lang="en-US" sz="1200" b="1" dirty="0"/>
            <a:t>Year One</a:t>
          </a:r>
        </a:p>
      </dgm:t>
    </dgm:pt>
    <dgm:pt modelId="{80BC4F9B-143A-4BFF-AF2E-AFFC1D571C06}" type="parTrans" cxnId="{6CEE174F-E8A1-414A-AE79-81B5F40316A5}">
      <dgm:prSet/>
      <dgm:spPr/>
      <dgm:t>
        <a:bodyPr/>
        <a:lstStyle/>
        <a:p>
          <a:endParaRPr lang="en-US"/>
        </a:p>
      </dgm:t>
    </dgm:pt>
    <dgm:pt modelId="{24C70F08-42BC-4921-9741-828A43443B12}" type="sibTrans" cxnId="{6CEE174F-E8A1-414A-AE79-81B5F40316A5}">
      <dgm:prSet custT="1"/>
      <dgm:spPr/>
      <dgm:t>
        <a:bodyPr/>
        <a:lstStyle/>
        <a:p>
          <a:endParaRPr lang="en-US" sz="1200" b="1"/>
        </a:p>
      </dgm:t>
    </dgm:pt>
    <dgm:pt modelId="{F81DD6EA-E920-4298-8246-BF458D833B0B}">
      <dgm:prSet phldrT="[Text]" custT="1"/>
      <dgm:spPr/>
      <dgm:t>
        <a:bodyPr/>
        <a:lstStyle/>
        <a:p>
          <a:r>
            <a:rPr lang="en-US" sz="1200" b="1" dirty="0"/>
            <a:t>VP </a:t>
          </a:r>
        </a:p>
      </dgm:t>
    </dgm:pt>
    <dgm:pt modelId="{492A6A89-DAD1-432A-A0E9-2835EBF5A88C}" type="parTrans" cxnId="{8946901A-254A-4C74-A05C-F79FF45D5919}">
      <dgm:prSet/>
      <dgm:spPr/>
      <dgm:t>
        <a:bodyPr/>
        <a:lstStyle/>
        <a:p>
          <a:endParaRPr lang="en-US"/>
        </a:p>
      </dgm:t>
    </dgm:pt>
    <dgm:pt modelId="{1C6030A3-7C20-4068-BCC1-60E1FABBD98B}" type="sibTrans" cxnId="{8946901A-254A-4C74-A05C-F79FF45D5919}">
      <dgm:prSet custT="1"/>
      <dgm:spPr/>
      <dgm:t>
        <a:bodyPr/>
        <a:lstStyle/>
        <a:p>
          <a:endParaRPr lang="en-US" sz="1200" b="1"/>
        </a:p>
      </dgm:t>
    </dgm:pt>
    <dgm:pt modelId="{761172A2-7FFB-4117-BBA9-F0544F7D264F}">
      <dgm:prSet phldrT="[Text]" custT="1"/>
      <dgm:spPr/>
      <dgm:t>
        <a:bodyPr/>
        <a:lstStyle/>
        <a:p>
          <a:r>
            <a:rPr lang="en-US" sz="1200" b="1" dirty="0"/>
            <a:t>External Evaluator</a:t>
          </a:r>
        </a:p>
        <a:p>
          <a:r>
            <a:rPr lang="en-US" sz="1200" b="1" dirty="0"/>
            <a:t>Year Two</a:t>
          </a:r>
        </a:p>
      </dgm:t>
    </dgm:pt>
    <dgm:pt modelId="{1C5E6D49-5593-4601-B128-94E6E85F7144}" type="parTrans" cxnId="{56162A20-ADB8-42D2-B2FD-6C8DAC2DF003}">
      <dgm:prSet/>
      <dgm:spPr/>
      <dgm:t>
        <a:bodyPr/>
        <a:lstStyle/>
        <a:p>
          <a:endParaRPr lang="en-US"/>
        </a:p>
      </dgm:t>
    </dgm:pt>
    <dgm:pt modelId="{F8C8650B-AAFD-4EEF-ABA7-324BC25F678B}" type="sibTrans" cxnId="{56162A20-ADB8-42D2-B2FD-6C8DAC2DF003}">
      <dgm:prSet custT="1"/>
      <dgm:spPr/>
      <dgm:t>
        <a:bodyPr/>
        <a:lstStyle/>
        <a:p>
          <a:endParaRPr lang="en-US" sz="1200" b="1"/>
        </a:p>
      </dgm:t>
    </dgm:pt>
    <dgm:pt modelId="{4632A097-B590-4FCD-8B14-12DB9C0C4C6F}">
      <dgm:prSet phldrT="[Text]" custT="1"/>
      <dgm:spPr/>
      <dgm:t>
        <a:bodyPr/>
        <a:lstStyle/>
        <a:p>
          <a:r>
            <a:rPr lang="en-US" sz="1200" b="1" dirty="0"/>
            <a:t>Program and VP</a:t>
          </a:r>
        </a:p>
      </dgm:t>
    </dgm:pt>
    <dgm:pt modelId="{96D22A0C-8C7D-4790-8A6B-17733657BF4D}" type="parTrans" cxnId="{1CB4FC97-93E2-499F-9791-D2C5A01299B6}">
      <dgm:prSet/>
      <dgm:spPr/>
      <dgm:t>
        <a:bodyPr/>
        <a:lstStyle/>
        <a:p>
          <a:endParaRPr lang="en-US"/>
        </a:p>
      </dgm:t>
    </dgm:pt>
    <dgm:pt modelId="{BA4F331F-7C08-42EF-B8EC-80F5AFC981C1}" type="sibTrans" cxnId="{1CB4FC97-93E2-499F-9791-D2C5A01299B6}">
      <dgm:prSet custT="1"/>
      <dgm:spPr/>
      <dgm:t>
        <a:bodyPr/>
        <a:lstStyle/>
        <a:p>
          <a:endParaRPr lang="en-US" sz="1200" b="1"/>
        </a:p>
      </dgm:t>
    </dgm:pt>
    <dgm:pt modelId="{20F0A204-5CF7-4CFB-B83D-5C769C01A355}">
      <dgm:prSet phldrT="[Text]" custT="1"/>
      <dgm:spPr/>
      <dgm:t>
        <a:bodyPr/>
        <a:lstStyle/>
        <a:p>
          <a:r>
            <a:rPr lang="en-US" sz="1200" b="1" dirty="0"/>
            <a:t>Implement-</a:t>
          </a:r>
          <a:r>
            <a:rPr lang="en-US" sz="1200" b="1" dirty="0" err="1"/>
            <a:t>ation</a:t>
          </a:r>
          <a:endParaRPr lang="en-US" sz="1200" b="1" dirty="0"/>
        </a:p>
        <a:p>
          <a:r>
            <a:rPr lang="en-US" sz="1200" b="1" dirty="0"/>
            <a:t>Year Three</a:t>
          </a:r>
        </a:p>
      </dgm:t>
    </dgm:pt>
    <dgm:pt modelId="{CE336E1C-F0EC-4CC0-B966-B9A944DAD993}" type="parTrans" cxnId="{51CA1DF1-9D14-4B66-B080-29BF04AAC278}">
      <dgm:prSet/>
      <dgm:spPr/>
      <dgm:t>
        <a:bodyPr/>
        <a:lstStyle/>
        <a:p>
          <a:endParaRPr lang="en-US"/>
        </a:p>
      </dgm:t>
    </dgm:pt>
    <dgm:pt modelId="{6BB80097-BD2D-4046-958B-64A1F74A34FE}" type="sibTrans" cxnId="{51CA1DF1-9D14-4B66-B080-29BF04AAC278}">
      <dgm:prSet custT="1"/>
      <dgm:spPr/>
      <dgm:t>
        <a:bodyPr/>
        <a:lstStyle/>
        <a:p>
          <a:endParaRPr lang="en-US" sz="1200" b="1"/>
        </a:p>
      </dgm:t>
    </dgm:pt>
    <dgm:pt modelId="{6F0F3CA0-D7D0-4F05-B6AE-33DF0A7F7A61}">
      <dgm:prSet custT="1"/>
      <dgm:spPr>
        <a:solidFill>
          <a:schemeClr val="tx1">
            <a:lumMod val="75000"/>
            <a:lumOff val="25000"/>
          </a:schemeClr>
        </a:solidFill>
      </dgm:spPr>
      <dgm:t>
        <a:bodyPr/>
        <a:lstStyle/>
        <a:p>
          <a:r>
            <a:rPr lang="en-US" sz="1200" b="1" dirty="0">
              <a:solidFill>
                <a:schemeClr val="bg1"/>
              </a:solidFill>
            </a:rPr>
            <a:t>Two Year Hiatus</a:t>
          </a:r>
        </a:p>
      </dgm:t>
    </dgm:pt>
    <dgm:pt modelId="{F469D9C9-9867-494B-9881-F1367B61BE1A}" type="parTrans" cxnId="{D068200A-9AA9-42F3-B569-65123B9C2AC8}">
      <dgm:prSet/>
      <dgm:spPr/>
      <dgm:t>
        <a:bodyPr/>
        <a:lstStyle/>
        <a:p>
          <a:endParaRPr lang="en-US"/>
        </a:p>
      </dgm:t>
    </dgm:pt>
    <dgm:pt modelId="{010D91DE-323D-49F8-839B-FE72017A0727}" type="sibTrans" cxnId="{D068200A-9AA9-42F3-B569-65123B9C2AC8}">
      <dgm:prSet custT="1"/>
      <dgm:spPr>
        <a:solidFill>
          <a:schemeClr val="tx1">
            <a:lumMod val="75000"/>
            <a:lumOff val="25000"/>
          </a:schemeClr>
        </a:solidFill>
      </dgm:spPr>
      <dgm:t>
        <a:bodyPr/>
        <a:lstStyle/>
        <a:p>
          <a:endParaRPr lang="en-US" sz="1200" b="1"/>
        </a:p>
      </dgm:t>
    </dgm:pt>
    <dgm:pt modelId="{1BEE8164-D991-437E-B948-04500886BB91}" type="pres">
      <dgm:prSet presAssocID="{6B6B0BC2-4EC7-4BFC-9A8E-1E46F437D0DE}" presName="cycle" presStyleCnt="0">
        <dgm:presLayoutVars>
          <dgm:dir val="rev"/>
          <dgm:resizeHandles val="exact"/>
        </dgm:presLayoutVars>
      </dgm:prSet>
      <dgm:spPr/>
    </dgm:pt>
    <dgm:pt modelId="{DF21AA50-C52E-4AB3-A422-3E7E1E5F4F6F}" type="pres">
      <dgm:prSet presAssocID="{401CB464-2373-4406-9BE1-2791E3751E7B}" presName="node" presStyleLbl="node1" presStyleIdx="0" presStyleCnt="6">
        <dgm:presLayoutVars>
          <dgm:bulletEnabled val="1"/>
        </dgm:presLayoutVars>
      </dgm:prSet>
      <dgm:spPr/>
    </dgm:pt>
    <dgm:pt modelId="{05449201-EF70-40A0-93EC-1B03CCEACB05}" type="pres">
      <dgm:prSet presAssocID="{24C70F08-42BC-4921-9741-828A43443B12}" presName="sibTrans" presStyleLbl="sibTrans2D1" presStyleIdx="0" presStyleCnt="6"/>
      <dgm:spPr/>
    </dgm:pt>
    <dgm:pt modelId="{D5C3FE08-4B03-475B-8238-D7828F4D443B}" type="pres">
      <dgm:prSet presAssocID="{24C70F08-42BC-4921-9741-828A43443B12}" presName="connectorText" presStyleLbl="sibTrans2D1" presStyleIdx="0" presStyleCnt="6"/>
      <dgm:spPr/>
    </dgm:pt>
    <dgm:pt modelId="{830B9D7F-2F15-468E-898A-12A0E7372269}" type="pres">
      <dgm:prSet presAssocID="{F81DD6EA-E920-4298-8246-BF458D833B0B}" presName="node" presStyleLbl="node1" presStyleIdx="1" presStyleCnt="6">
        <dgm:presLayoutVars>
          <dgm:bulletEnabled val="1"/>
        </dgm:presLayoutVars>
      </dgm:prSet>
      <dgm:spPr/>
    </dgm:pt>
    <dgm:pt modelId="{591C04CE-603D-467F-871B-4778CA901C1D}" type="pres">
      <dgm:prSet presAssocID="{1C6030A3-7C20-4068-BCC1-60E1FABBD98B}" presName="sibTrans" presStyleLbl="sibTrans2D1" presStyleIdx="1" presStyleCnt="6"/>
      <dgm:spPr/>
    </dgm:pt>
    <dgm:pt modelId="{FB745520-D7E3-4691-A126-5E03594334BA}" type="pres">
      <dgm:prSet presAssocID="{1C6030A3-7C20-4068-BCC1-60E1FABBD98B}" presName="connectorText" presStyleLbl="sibTrans2D1" presStyleIdx="1" presStyleCnt="6"/>
      <dgm:spPr/>
    </dgm:pt>
    <dgm:pt modelId="{226D6D4B-6C66-444D-877B-C7B179026DCD}" type="pres">
      <dgm:prSet presAssocID="{761172A2-7FFB-4117-BBA9-F0544F7D264F}" presName="node" presStyleLbl="node1" presStyleIdx="2" presStyleCnt="6">
        <dgm:presLayoutVars>
          <dgm:bulletEnabled val="1"/>
        </dgm:presLayoutVars>
      </dgm:prSet>
      <dgm:spPr/>
    </dgm:pt>
    <dgm:pt modelId="{69CF5FD5-F9EC-4F94-8637-EACEAC715B2A}" type="pres">
      <dgm:prSet presAssocID="{F8C8650B-AAFD-4EEF-ABA7-324BC25F678B}" presName="sibTrans" presStyleLbl="sibTrans2D1" presStyleIdx="2" presStyleCnt="6"/>
      <dgm:spPr/>
    </dgm:pt>
    <dgm:pt modelId="{8C5E39DC-8CCF-47CF-AA82-CBC75B48FFCB}" type="pres">
      <dgm:prSet presAssocID="{F8C8650B-AAFD-4EEF-ABA7-324BC25F678B}" presName="connectorText" presStyleLbl="sibTrans2D1" presStyleIdx="2" presStyleCnt="6"/>
      <dgm:spPr/>
    </dgm:pt>
    <dgm:pt modelId="{FD6311FA-B2E9-491C-A189-C9EC32C23D92}" type="pres">
      <dgm:prSet presAssocID="{4632A097-B590-4FCD-8B14-12DB9C0C4C6F}" presName="node" presStyleLbl="node1" presStyleIdx="3" presStyleCnt="6">
        <dgm:presLayoutVars>
          <dgm:bulletEnabled val="1"/>
        </dgm:presLayoutVars>
      </dgm:prSet>
      <dgm:spPr/>
    </dgm:pt>
    <dgm:pt modelId="{F0502A8E-F07E-449C-849F-877AC4FAD752}" type="pres">
      <dgm:prSet presAssocID="{BA4F331F-7C08-42EF-B8EC-80F5AFC981C1}" presName="sibTrans" presStyleLbl="sibTrans2D1" presStyleIdx="3" presStyleCnt="6"/>
      <dgm:spPr/>
    </dgm:pt>
    <dgm:pt modelId="{1AC4928F-FF77-4BAA-A8C7-81BC906327D3}" type="pres">
      <dgm:prSet presAssocID="{BA4F331F-7C08-42EF-B8EC-80F5AFC981C1}" presName="connectorText" presStyleLbl="sibTrans2D1" presStyleIdx="3" presStyleCnt="6"/>
      <dgm:spPr/>
    </dgm:pt>
    <dgm:pt modelId="{F2DA42B8-0359-43F2-9295-93CAD7F01943}" type="pres">
      <dgm:prSet presAssocID="{20F0A204-5CF7-4CFB-B83D-5C769C01A355}" presName="node" presStyleLbl="node1" presStyleIdx="4" presStyleCnt="6">
        <dgm:presLayoutVars>
          <dgm:bulletEnabled val="1"/>
        </dgm:presLayoutVars>
      </dgm:prSet>
      <dgm:spPr/>
    </dgm:pt>
    <dgm:pt modelId="{ACB53EBC-5EFA-460A-89C8-64B3A8687611}" type="pres">
      <dgm:prSet presAssocID="{6BB80097-BD2D-4046-958B-64A1F74A34FE}" presName="sibTrans" presStyleLbl="sibTrans2D1" presStyleIdx="4" presStyleCnt="6"/>
      <dgm:spPr/>
    </dgm:pt>
    <dgm:pt modelId="{891B72E2-24B9-4E5F-ADEA-27E32711C495}" type="pres">
      <dgm:prSet presAssocID="{6BB80097-BD2D-4046-958B-64A1F74A34FE}" presName="connectorText" presStyleLbl="sibTrans2D1" presStyleIdx="4" presStyleCnt="6"/>
      <dgm:spPr/>
    </dgm:pt>
    <dgm:pt modelId="{5B7C11DC-786B-41A7-A4C1-1FDFB3C8F55E}" type="pres">
      <dgm:prSet presAssocID="{6F0F3CA0-D7D0-4F05-B6AE-33DF0A7F7A61}" presName="node" presStyleLbl="node1" presStyleIdx="5" presStyleCnt="6" custRadScaleRad="108739" custRadScaleInc="1762">
        <dgm:presLayoutVars>
          <dgm:bulletEnabled val="1"/>
        </dgm:presLayoutVars>
      </dgm:prSet>
      <dgm:spPr/>
    </dgm:pt>
    <dgm:pt modelId="{24E3E069-47EE-4BD8-ABEF-CC068AFF8E5F}" type="pres">
      <dgm:prSet presAssocID="{010D91DE-323D-49F8-839B-FE72017A0727}" presName="sibTrans" presStyleLbl="sibTrans2D1" presStyleIdx="5" presStyleCnt="6" custAng="15312208"/>
      <dgm:spPr/>
    </dgm:pt>
    <dgm:pt modelId="{D62B92BD-F000-4895-B276-25F09050B130}" type="pres">
      <dgm:prSet presAssocID="{010D91DE-323D-49F8-839B-FE72017A0727}" presName="connectorText" presStyleLbl="sibTrans2D1" presStyleIdx="5" presStyleCnt="6"/>
      <dgm:spPr/>
    </dgm:pt>
  </dgm:ptLst>
  <dgm:cxnLst>
    <dgm:cxn modelId="{D068200A-9AA9-42F3-B569-65123B9C2AC8}" srcId="{6B6B0BC2-4EC7-4BFC-9A8E-1E46F437D0DE}" destId="{6F0F3CA0-D7D0-4F05-B6AE-33DF0A7F7A61}" srcOrd="5" destOrd="0" parTransId="{F469D9C9-9867-494B-9881-F1367B61BE1A}" sibTransId="{010D91DE-323D-49F8-839B-FE72017A0727}"/>
    <dgm:cxn modelId="{639D7C11-66B5-4EFF-8105-96E07265C0CC}" type="presOf" srcId="{BA4F331F-7C08-42EF-B8EC-80F5AFC981C1}" destId="{F0502A8E-F07E-449C-849F-877AC4FAD752}" srcOrd="0" destOrd="0" presId="urn:microsoft.com/office/officeart/2005/8/layout/cycle2"/>
    <dgm:cxn modelId="{8946901A-254A-4C74-A05C-F79FF45D5919}" srcId="{6B6B0BC2-4EC7-4BFC-9A8E-1E46F437D0DE}" destId="{F81DD6EA-E920-4298-8246-BF458D833B0B}" srcOrd="1" destOrd="0" parTransId="{492A6A89-DAD1-432A-A0E9-2835EBF5A88C}" sibTransId="{1C6030A3-7C20-4068-BCC1-60E1FABBD98B}"/>
    <dgm:cxn modelId="{2DA7F51F-AA09-4A67-808B-838A4808F7C0}" type="presOf" srcId="{F8C8650B-AAFD-4EEF-ABA7-324BC25F678B}" destId="{69CF5FD5-F9EC-4F94-8637-EACEAC715B2A}" srcOrd="0" destOrd="0" presId="urn:microsoft.com/office/officeart/2005/8/layout/cycle2"/>
    <dgm:cxn modelId="{56162A20-ADB8-42D2-B2FD-6C8DAC2DF003}" srcId="{6B6B0BC2-4EC7-4BFC-9A8E-1E46F437D0DE}" destId="{761172A2-7FFB-4117-BBA9-F0544F7D264F}" srcOrd="2" destOrd="0" parTransId="{1C5E6D49-5593-4601-B128-94E6E85F7144}" sibTransId="{F8C8650B-AAFD-4EEF-ABA7-324BC25F678B}"/>
    <dgm:cxn modelId="{740C8F2C-3019-479B-B993-688BA680DE26}" type="presOf" srcId="{BA4F331F-7C08-42EF-B8EC-80F5AFC981C1}" destId="{1AC4928F-FF77-4BAA-A8C7-81BC906327D3}" srcOrd="1" destOrd="0" presId="urn:microsoft.com/office/officeart/2005/8/layout/cycle2"/>
    <dgm:cxn modelId="{04A39836-F6A4-48BF-A57A-74A9641D0602}" type="presOf" srcId="{1C6030A3-7C20-4068-BCC1-60E1FABBD98B}" destId="{591C04CE-603D-467F-871B-4778CA901C1D}" srcOrd="0" destOrd="0" presId="urn:microsoft.com/office/officeart/2005/8/layout/cycle2"/>
    <dgm:cxn modelId="{5206C765-6B1F-49CE-BEBA-56E79C0EA534}" type="presOf" srcId="{761172A2-7FFB-4117-BBA9-F0544F7D264F}" destId="{226D6D4B-6C66-444D-877B-C7B179026DCD}" srcOrd="0" destOrd="0" presId="urn:microsoft.com/office/officeart/2005/8/layout/cycle2"/>
    <dgm:cxn modelId="{6CEE174F-E8A1-414A-AE79-81B5F40316A5}" srcId="{6B6B0BC2-4EC7-4BFC-9A8E-1E46F437D0DE}" destId="{401CB464-2373-4406-9BE1-2791E3751E7B}" srcOrd="0" destOrd="0" parTransId="{80BC4F9B-143A-4BFF-AF2E-AFFC1D571C06}" sibTransId="{24C70F08-42BC-4921-9741-828A43443B12}"/>
    <dgm:cxn modelId="{E765E34F-1AF7-4CD2-A786-089002C0BDCB}" type="presOf" srcId="{6BB80097-BD2D-4046-958B-64A1F74A34FE}" destId="{ACB53EBC-5EFA-460A-89C8-64B3A8687611}" srcOrd="0" destOrd="0" presId="urn:microsoft.com/office/officeart/2005/8/layout/cycle2"/>
    <dgm:cxn modelId="{2063D282-EDCF-40A1-8966-F566FF4D7208}" type="presOf" srcId="{4632A097-B590-4FCD-8B14-12DB9C0C4C6F}" destId="{FD6311FA-B2E9-491C-A189-C9EC32C23D92}" srcOrd="0" destOrd="0" presId="urn:microsoft.com/office/officeart/2005/8/layout/cycle2"/>
    <dgm:cxn modelId="{06C70F86-05CD-4918-8479-75265A70A7D4}" type="presOf" srcId="{6F0F3CA0-D7D0-4F05-B6AE-33DF0A7F7A61}" destId="{5B7C11DC-786B-41A7-A4C1-1FDFB3C8F55E}" srcOrd="0" destOrd="0" presId="urn:microsoft.com/office/officeart/2005/8/layout/cycle2"/>
    <dgm:cxn modelId="{41D0958A-9CC0-43CF-AE34-5B12F8443A6E}" type="presOf" srcId="{F8C8650B-AAFD-4EEF-ABA7-324BC25F678B}" destId="{8C5E39DC-8CCF-47CF-AA82-CBC75B48FFCB}" srcOrd="1" destOrd="0" presId="urn:microsoft.com/office/officeart/2005/8/layout/cycle2"/>
    <dgm:cxn modelId="{1CB4FC97-93E2-499F-9791-D2C5A01299B6}" srcId="{6B6B0BC2-4EC7-4BFC-9A8E-1E46F437D0DE}" destId="{4632A097-B590-4FCD-8B14-12DB9C0C4C6F}" srcOrd="3" destOrd="0" parTransId="{96D22A0C-8C7D-4790-8A6B-17733657BF4D}" sibTransId="{BA4F331F-7C08-42EF-B8EC-80F5AFC981C1}"/>
    <dgm:cxn modelId="{548CB39A-CFBD-4385-9AFA-F8B842A2D2C5}" type="presOf" srcId="{010D91DE-323D-49F8-839B-FE72017A0727}" destId="{24E3E069-47EE-4BD8-ABEF-CC068AFF8E5F}" srcOrd="0" destOrd="0" presId="urn:microsoft.com/office/officeart/2005/8/layout/cycle2"/>
    <dgm:cxn modelId="{6723C9B8-4414-4C79-9F22-7CB157BF6EF3}" type="presOf" srcId="{20F0A204-5CF7-4CFB-B83D-5C769C01A355}" destId="{F2DA42B8-0359-43F2-9295-93CAD7F01943}" srcOrd="0" destOrd="0" presId="urn:microsoft.com/office/officeart/2005/8/layout/cycle2"/>
    <dgm:cxn modelId="{D90932B9-FF50-44D2-9F96-F87C93601304}" type="presOf" srcId="{1C6030A3-7C20-4068-BCC1-60E1FABBD98B}" destId="{FB745520-D7E3-4691-A126-5E03594334BA}" srcOrd="1" destOrd="0" presId="urn:microsoft.com/office/officeart/2005/8/layout/cycle2"/>
    <dgm:cxn modelId="{2C0E5DC2-21D4-4AA2-BB6A-A1F0AA2BC46B}" type="presOf" srcId="{24C70F08-42BC-4921-9741-828A43443B12}" destId="{D5C3FE08-4B03-475B-8238-D7828F4D443B}" srcOrd="1" destOrd="0" presId="urn:microsoft.com/office/officeart/2005/8/layout/cycle2"/>
    <dgm:cxn modelId="{15B68ED5-E8FB-45EA-AD13-4530261CB7DA}" type="presOf" srcId="{401CB464-2373-4406-9BE1-2791E3751E7B}" destId="{DF21AA50-C52E-4AB3-A422-3E7E1E5F4F6F}" srcOrd="0" destOrd="0" presId="urn:microsoft.com/office/officeart/2005/8/layout/cycle2"/>
    <dgm:cxn modelId="{7081B3D6-5290-4763-BBD0-903B6543F040}" type="presOf" srcId="{6BB80097-BD2D-4046-958B-64A1F74A34FE}" destId="{891B72E2-24B9-4E5F-ADEA-27E32711C495}" srcOrd="1" destOrd="0" presId="urn:microsoft.com/office/officeart/2005/8/layout/cycle2"/>
    <dgm:cxn modelId="{3BB88BD8-EC96-4AF9-9F10-B0C72DE47350}" type="presOf" srcId="{F81DD6EA-E920-4298-8246-BF458D833B0B}" destId="{830B9D7F-2F15-468E-898A-12A0E7372269}" srcOrd="0" destOrd="0" presId="urn:microsoft.com/office/officeart/2005/8/layout/cycle2"/>
    <dgm:cxn modelId="{FD8BE8DA-EE53-446E-BBE6-6B1D0B66289C}" type="presOf" srcId="{010D91DE-323D-49F8-839B-FE72017A0727}" destId="{D62B92BD-F000-4895-B276-25F09050B130}" srcOrd="1" destOrd="0" presId="urn:microsoft.com/office/officeart/2005/8/layout/cycle2"/>
    <dgm:cxn modelId="{421A7EDB-B0C5-431D-A977-B3B012ADB93F}" type="presOf" srcId="{6B6B0BC2-4EC7-4BFC-9A8E-1E46F437D0DE}" destId="{1BEE8164-D991-437E-B948-04500886BB91}" srcOrd="0" destOrd="0" presId="urn:microsoft.com/office/officeart/2005/8/layout/cycle2"/>
    <dgm:cxn modelId="{DE6692E0-0966-4E3C-B0BF-4D489BE7ED67}" type="presOf" srcId="{24C70F08-42BC-4921-9741-828A43443B12}" destId="{05449201-EF70-40A0-93EC-1B03CCEACB05}" srcOrd="0" destOrd="0" presId="urn:microsoft.com/office/officeart/2005/8/layout/cycle2"/>
    <dgm:cxn modelId="{51CA1DF1-9D14-4B66-B080-29BF04AAC278}" srcId="{6B6B0BC2-4EC7-4BFC-9A8E-1E46F437D0DE}" destId="{20F0A204-5CF7-4CFB-B83D-5C769C01A355}" srcOrd="4" destOrd="0" parTransId="{CE336E1C-F0EC-4CC0-B966-B9A944DAD993}" sibTransId="{6BB80097-BD2D-4046-958B-64A1F74A34FE}"/>
    <dgm:cxn modelId="{3BEB2BAD-03C0-4EF2-87CB-E1CA22D16F01}" type="presParOf" srcId="{1BEE8164-D991-437E-B948-04500886BB91}" destId="{DF21AA50-C52E-4AB3-A422-3E7E1E5F4F6F}" srcOrd="0" destOrd="0" presId="urn:microsoft.com/office/officeart/2005/8/layout/cycle2"/>
    <dgm:cxn modelId="{A987CBDB-6F0A-48C0-890A-B9F8B25712E5}" type="presParOf" srcId="{1BEE8164-D991-437E-B948-04500886BB91}" destId="{05449201-EF70-40A0-93EC-1B03CCEACB05}" srcOrd="1" destOrd="0" presId="urn:microsoft.com/office/officeart/2005/8/layout/cycle2"/>
    <dgm:cxn modelId="{11556D8A-3E72-4A7F-94E6-EA0DAC1457EC}" type="presParOf" srcId="{05449201-EF70-40A0-93EC-1B03CCEACB05}" destId="{D5C3FE08-4B03-475B-8238-D7828F4D443B}" srcOrd="0" destOrd="0" presId="urn:microsoft.com/office/officeart/2005/8/layout/cycle2"/>
    <dgm:cxn modelId="{CE0946A0-8E74-4EC9-BA5E-2B2BAECC69F5}" type="presParOf" srcId="{1BEE8164-D991-437E-B948-04500886BB91}" destId="{830B9D7F-2F15-468E-898A-12A0E7372269}" srcOrd="2" destOrd="0" presId="urn:microsoft.com/office/officeart/2005/8/layout/cycle2"/>
    <dgm:cxn modelId="{32800326-93B0-4ECF-A650-7E4828C730F4}" type="presParOf" srcId="{1BEE8164-D991-437E-B948-04500886BB91}" destId="{591C04CE-603D-467F-871B-4778CA901C1D}" srcOrd="3" destOrd="0" presId="urn:microsoft.com/office/officeart/2005/8/layout/cycle2"/>
    <dgm:cxn modelId="{7E341BB0-B712-4AD3-A4A7-59674838524E}" type="presParOf" srcId="{591C04CE-603D-467F-871B-4778CA901C1D}" destId="{FB745520-D7E3-4691-A126-5E03594334BA}" srcOrd="0" destOrd="0" presId="urn:microsoft.com/office/officeart/2005/8/layout/cycle2"/>
    <dgm:cxn modelId="{AB3A5DDB-D2AD-4E98-9D4E-4AB6B84620D1}" type="presParOf" srcId="{1BEE8164-D991-437E-B948-04500886BB91}" destId="{226D6D4B-6C66-444D-877B-C7B179026DCD}" srcOrd="4" destOrd="0" presId="urn:microsoft.com/office/officeart/2005/8/layout/cycle2"/>
    <dgm:cxn modelId="{CF740CBF-7BB8-4DD9-8D98-31D0FB191C93}" type="presParOf" srcId="{1BEE8164-D991-437E-B948-04500886BB91}" destId="{69CF5FD5-F9EC-4F94-8637-EACEAC715B2A}" srcOrd="5" destOrd="0" presId="urn:microsoft.com/office/officeart/2005/8/layout/cycle2"/>
    <dgm:cxn modelId="{027B64E4-50C1-46A0-9898-C154BD045254}" type="presParOf" srcId="{69CF5FD5-F9EC-4F94-8637-EACEAC715B2A}" destId="{8C5E39DC-8CCF-47CF-AA82-CBC75B48FFCB}" srcOrd="0" destOrd="0" presId="urn:microsoft.com/office/officeart/2005/8/layout/cycle2"/>
    <dgm:cxn modelId="{6CEB11B1-9C9D-482B-BEFE-A6B43A604F70}" type="presParOf" srcId="{1BEE8164-D991-437E-B948-04500886BB91}" destId="{FD6311FA-B2E9-491C-A189-C9EC32C23D92}" srcOrd="6" destOrd="0" presId="urn:microsoft.com/office/officeart/2005/8/layout/cycle2"/>
    <dgm:cxn modelId="{547CCF23-C4EF-46DD-B6B4-E547CB44B570}" type="presParOf" srcId="{1BEE8164-D991-437E-B948-04500886BB91}" destId="{F0502A8E-F07E-449C-849F-877AC4FAD752}" srcOrd="7" destOrd="0" presId="urn:microsoft.com/office/officeart/2005/8/layout/cycle2"/>
    <dgm:cxn modelId="{C507AB13-2A1A-47EC-957C-5564A25EFC47}" type="presParOf" srcId="{F0502A8E-F07E-449C-849F-877AC4FAD752}" destId="{1AC4928F-FF77-4BAA-A8C7-81BC906327D3}" srcOrd="0" destOrd="0" presId="urn:microsoft.com/office/officeart/2005/8/layout/cycle2"/>
    <dgm:cxn modelId="{52872817-652E-440B-A21B-FB9CCE8639B3}" type="presParOf" srcId="{1BEE8164-D991-437E-B948-04500886BB91}" destId="{F2DA42B8-0359-43F2-9295-93CAD7F01943}" srcOrd="8" destOrd="0" presId="urn:microsoft.com/office/officeart/2005/8/layout/cycle2"/>
    <dgm:cxn modelId="{25BC4FA0-8AD3-44BD-8060-5A5B168C3B4B}" type="presParOf" srcId="{1BEE8164-D991-437E-B948-04500886BB91}" destId="{ACB53EBC-5EFA-460A-89C8-64B3A8687611}" srcOrd="9" destOrd="0" presId="urn:microsoft.com/office/officeart/2005/8/layout/cycle2"/>
    <dgm:cxn modelId="{F680CFF4-D0E5-4265-822F-84316E0AEBA3}" type="presParOf" srcId="{ACB53EBC-5EFA-460A-89C8-64B3A8687611}" destId="{891B72E2-24B9-4E5F-ADEA-27E32711C495}" srcOrd="0" destOrd="0" presId="urn:microsoft.com/office/officeart/2005/8/layout/cycle2"/>
    <dgm:cxn modelId="{B7283F9F-E981-4803-828A-1B8713E53212}" type="presParOf" srcId="{1BEE8164-D991-437E-B948-04500886BB91}" destId="{5B7C11DC-786B-41A7-A4C1-1FDFB3C8F55E}" srcOrd="10" destOrd="0" presId="urn:microsoft.com/office/officeart/2005/8/layout/cycle2"/>
    <dgm:cxn modelId="{82A6172A-E9F0-4D83-9BA9-4367D4F15F53}" type="presParOf" srcId="{1BEE8164-D991-437E-B948-04500886BB91}" destId="{24E3E069-47EE-4BD8-ABEF-CC068AFF8E5F}" srcOrd="11" destOrd="0" presId="urn:microsoft.com/office/officeart/2005/8/layout/cycle2"/>
    <dgm:cxn modelId="{2B70B9FD-C7D2-4813-B271-9A4019E0018F}" type="presParOf" srcId="{24E3E069-47EE-4BD8-ABEF-CC068AFF8E5F}" destId="{D62B92BD-F000-4895-B276-25F09050B13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61B3D-55A3-4F49-B695-54E88FA94049}">
      <dsp:nvSpPr>
        <dsp:cNvPr id="0" name=""/>
        <dsp:cNvSpPr/>
      </dsp:nvSpPr>
      <dsp:spPr>
        <a:xfrm>
          <a:off x="0" y="0"/>
          <a:ext cx="6096000" cy="1219200"/>
        </a:xfrm>
        <a:prstGeom prst="rect">
          <a:avLst/>
        </a:prstGeom>
        <a:solidFill>
          <a:schemeClr val="accent2">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Phases of Non-APR Process</a:t>
          </a:r>
        </a:p>
      </dsp:txBody>
      <dsp:txXfrm>
        <a:off x="0" y="0"/>
        <a:ext cx="6096000" cy="1219200"/>
      </dsp:txXfrm>
    </dsp:sp>
    <dsp:sp modelId="{165C85A1-F87C-4303-9F4C-CE92A7E5465C}">
      <dsp:nvSpPr>
        <dsp:cNvPr id="0" name=""/>
        <dsp:cNvSpPr/>
      </dsp:nvSpPr>
      <dsp:spPr>
        <a:xfrm>
          <a:off x="2976" y="1219200"/>
          <a:ext cx="2030015" cy="25603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Self-Study Phase</a:t>
          </a:r>
        </a:p>
      </dsp:txBody>
      <dsp:txXfrm>
        <a:off x="2976" y="1219200"/>
        <a:ext cx="2030015" cy="2560320"/>
      </dsp:txXfrm>
    </dsp:sp>
    <dsp:sp modelId="{F9E56DD2-E7A8-42DF-B4DB-1A12AF1C0D57}">
      <dsp:nvSpPr>
        <dsp:cNvPr id="0" name=""/>
        <dsp:cNvSpPr/>
      </dsp:nvSpPr>
      <dsp:spPr>
        <a:xfrm>
          <a:off x="2032992" y="1219200"/>
          <a:ext cx="2030015" cy="256032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External Review Phase</a:t>
          </a:r>
        </a:p>
      </dsp:txBody>
      <dsp:txXfrm>
        <a:off x="2032992" y="1219200"/>
        <a:ext cx="2030015" cy="2560320"/>
      </dsp:txXfrm>
    </dsp:sp>
    <dsp:sp modelId="{45EACC2A-E087-494A-B51F-0F69F37A0DDD}">
      <dsp:nvSpPr>
        <dsp:cNvPr id="0" name=""/>
        <dsp:cNvSpPr/>
      </dsp:nvSpPr>
      <dsp:spPr>
        <a:xfrm>
          <a:off x="4063007" y="1219200"/>
          <a:ext cx="2030015" cy="256032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Implementation</a:t>
          </a:r>
        </a:p>
        <a:p>
          <a:pPr marL="0" lvl="0" indent="0" algn="ctr" defTabSz="977900">
            <a:lnSpc>
              <a:spcPct val="90000"/>
            </a:lnSpc>
            <a:spcBef>
              <a:spcPct val="0"/>
            </a:spcBef>
            <a:spcAft>
              <a:spcPct val="35000"/>
            </a:spcAft>
            <a:buNone/>
          </a:pPr>
          <a:r>
            <a:rPr lang="en-US" sz="2200" kern="1200" dirty="0"/>
            <a:t>Phase</a:t>
          </a:r>
        </a:p>
      </dsp:txBody>
      <dsp:txXfrm>
        <a:off x="4063007" y="1219200"/>
        <a:ext cx="2030015" cy="2560320"/>
      </dsp:txXfrm>
    </dsp:sp>
    <dsp:sp modelId="{1DDC7BFA-2B1F-49D5-AB52-C893EB09F72C}">
      <dsp:nvSpPr>
        <dsp:cNvPr id="0" name=""/>
        <dsp:cNvSpPr/>
      </dsp:nvSpPr>
      <dsp:spPr>
        <a:xfrm>
          <a:off x="0" y="3779520"/>
          <a:ext cx="6096000" cy="284480"/>
        </a:xfrm>
        <a:prstGeom prst="rect">
          <a:avLst/>
        </a:prstGeom>
        <a:solidFill>
          <a:schemeClr val="accent2">
            <a:shade val="9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AA50-C52E-4AB3-A422-3E7E1E5F4F6F}">
      <dsp:nvSpPr>
        <dsp:cNvPr id="0" name=""/>
        <dsp:cNvSpPr/>
      </dsp:nvSpPr>
      <dsp:spPr>
        <a:xfrm>
          <a:off x="3706173" y="1175"/>
          <a:ext cx="1198252" cy="119825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Self-study</a:t>
          </a:r>
        </a:p>
        <a:p>
          <a:pPr marL="0" lvl="0" indent="0" algn="ctr" defTabSz="533400">
            <a:lnSpc>
              <a:spcPct val="90000"/>
            </a:lnSpc>
            <a:spcBef>
              <a:spcPct val="0"/>
            </a:spcBef>
            <a:spcAft>
              <a:spcPct val="35000"/>
            </a:spcAft>
            <a:buNone/>
          </a:pPr>
          <a:r>
            <a:rPr lang="en-US" sz="1200" b="1" kern="1200" dirty="0"/>
            <a:t>Year One</a:t>
          </a:r>
        </a:p>
      </dsp:txBody>
      <dsp:txXfrm>
        <a:off x="3881653" y="176655"/>
        <a:ext cx="847292" cy="847292"/>
      </dsp:txXfrm>
    </dsp:sp>
    <dsp:sp modelId="{05449201-EF70-40A0-93EC-1B03CCEACB05}">
      <dsp:nvSpPr>
        <dsp:cNvPr id="0" name=""/>
        <dsp:cNvSpPr/>
      </dsp:nvSpPr>
      <dsp:spPr>
        <a:xfrm rot="9000000">
          <a:off x="3374232" y="843583"/>
          <a:ext cx="318925" cy="4044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3463500" y="900546"/>
        <a:ext cx="223248" cy="242646"/>
      </dsp:txXfrm>
    </dsp:sp>
    <dsp:sp modelId="{830B9D7F-2F15-468E-898A-12A0E7372269}">
      <dsp:nvSpPr>
        <dsp:cNvPr id="0" name=""/>
        <dsp:cNvSpPr/>
      </dsp:nvSpPr>
      <dsp:spPr>
        <a:xfrm>
          <a:off x="2147329" y="901174"/>
          <a:ext cx="1198252" cy="11982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VP </a:t>
          </a:r>
        </a:p>
      </dsp:txBody>
      <dsp:txXfrm>
        <a:off x="2322809" y="1076654"/>
        <a:ext cx="847292" cy="847292"/>
      </dsp:txXfrm>
    </dsp:sp>
    <dsp:sp modelId="{591C04CE-603D-467F-871B-4778CA901C1D}">
      <dsp:nvSpPr>
        <dsp:cNvPr id="0" name=""/>
        <dsp:cNvSpPr/>
      </dsp:nvSpPr>
      <dsp:spPr>
        <a:xfrm rot="5400000">
          <a:off x="2586993" y="2189068"/>
          <a:ext cx="318925" cy="4044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2634832" y="2222112"/>
        <a:ext cx="223248" cy="242646"/>
      </dsp:txXfrm>
    </dsp:sp>
    <dsp:sp modelId="{226D6D4B-6C66-444D-877B-C7B179026DCD}">
      <dsp:nvSpPr>
        <dsp:cNvPr id="0" name=""/>
        <dsp:cNvSpPr/>
      </dsp:nvSpPr>
      <dsp:spPr>
        <a:xfrm>
          <a:off x="2147329" y="2701172"/>
          <a:ext cx="1198252" cy="119825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External Evaluator</a:t>
          </a:r>
        </a:p>
        <a:p>
          <a:pPr marL="0" lvl="0" indent="0" algn="ctr" defTabSz="533400">
            <a:lnSpc>
              <a:spcPct val="90000"/>
            </a:lnSpc>
            <a:spcBef>
              <a:spcPct val="0"/>
            </a:spcBef>
            <a:spcAft>
              <a:spcPct val="35000"/>
            </a:spcAft>
            <a:buNone/>
          </a:pPr>
          <a:r>
            <a:rPr lang="en-US" sz="1200" b="1" kern="1200" dirty="0"/>
            <a:t>Year Two</a:t>
          </a:r>
        </a:p>
      </dsp:txBody>
      <dsp:txXfrm>
        <a:off x="2322809" y="2876652"/>
        <a:ext cx="847292" cy="847292"/>
      </dsp:txXfrm>
    </dsp:sp>
    <dsp:sp modelId="{69CF5FD5-F9EC-4F94-8637-EACEAC715B2A}">
      <dsp:nvSpPr>
        <dsp:cNvPr id="0" name=""/>
        <dsp:cNvSpPr/>
      </dsp:nvSpPr>
      <dsp:spPr>
        <a:xfrm rot="1800000">
          <a:off x="3358598" y="3543580"/>
          <a:ext cx="318925" cy="4044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3365007" y="3600543"/>
        <a:ext cx="223248" cy="242646"/>
      </dsp:txXfrm>
    </dsp:sp>
    <dsp:sp modelId="{FD6311FA-B2E9-491C-A189-C9EC32C23D92}">
      <dsp:nvSpPr>
        <dsp:cNvPr id="0" name=""/>
        <dsp:cNvSpPr/>
      </dsp:nvSpPr>
      <dsp:spPr>
        <a:xfrm>
          <a:off x="3706173" y="3601171"/>
          <a:ext cx="1198252" cy="11982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Program and VP</a:t>
          </a:r>
        </a:p>
      </dsp:txBody>
      <dsp:txXfrm>
        <a:off x="3881653" y="3776651"/>
        <a:ext cx="847292" cy="847292"/>
      </dsp:txXfrm>
    </dsp:sp>
    <dsp:sp modelId="{F0502A8E-F07E-449C-849F-877AC4FAD752}">
      <dsp:nvSpPr>
        <dsp:cNvPr id="0" name=""/>
        <dsp:cNvSpPr/>
      </dsp:nvSpPr>
      <dsp:spPr>
        <a:xfrm rot="19800000">
          <a:off x="4917442" y="3552606"/>
          <a:ext cx="318925" cy="4044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4923851" y="3657407"/>
        <a:ext cx="223248" cy="242646"/>
      </dsp:txXfrm>
    </dsp:sp>
    <dsp:sp modelId="{F2DA42B8-0359-43F2-9295-93CAD7F01943}">
      <dsp:nvSpPr>
        <dsp:cNvPr id="0" name=""/>
        <dsp:cNvSpPr/>
      </dsp:nvSpPr>
      <dsp:spPr>
        <a:xfrm>
          <a:off x="5265017" y="2701172"/>
          <a:ext cx="1198252" cy="119825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Implement-</a:t>
          </a:r>
          <a:r>
            <a:rPr lang="en-US" sz="1200" b="1" kern="1200" dirty="0" err="1"/>
            <a:t>ation</a:t>
          </a:r>
          <a:endParaRPr lang="en-US" sz="1200" b="1" kern="1200" dirty="0"/>
        </a:p>
        <a:p>
          <a:pPr marL="0" lvl="0" indent="0" algn="ctr" defTabSz="533400">
            <a:lnSpc>
              <a:spcPct val="90000"/>
            </a:lnSpc>
            <a:spcBef>
              <a:spcPct val="0"/>
            </a:spcBef>
            <a:spcAft>
              <a:spcPct val="35000"/>
            </a:spcAft>
            <a:buNone/>
          </a:pPr>
          <a:r>
            <a:rPr lang="en-US" sz="1200" b="1" kern="1200" dirty="0"/>
            <a:t>Year Three</a:t>
          </a:r>
        </a:p>
      </dsp:txBody>
      <dsp:txXfrm>
        <a:off x="5440497" y="2876652"/>
        <a:ext cx="847292" cy="847292"/>
      </dsp:txXfrm>
    </dsp:sp>
    <dsp:sp modelId="{ACB53EBC-5EFA-460A-89C8-64B3A8687611}">
      <dsp:nvSpPr>
        <dsp:cNvPr id="0" name=""/>
        <dsp:cNvSpPr/>
      </dsp:nvSpPr>
      <dsp:spPr>
        <a:xfrm rot="16467368">
          <a:off x="5758307" y="2176634"/>
          <a:ext cx="355293" cy="40441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a:off x="5807460" y="2310649"/>
        <a:ext cx="248705" cy="242646"/>
      </dsp:txXfrm>
    </dsp:sp>
    <dsp:sp modelId="{5B7C11DC-786B-41A7-A4C1-1FDFB3C8F55E}">
      <dsp:nvSpPr>
        <dsp:cNvPr id="0" name=""/>
        <dsp:cNvSpPr/>
      </dsp:nvSpPr>
      <dsp:spPr>
        <a:xfrm>
          <a:off x="5410201" y="838203"/>
          <a:ext cx="1198252" cy="119825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Two Year Hiatus</a:t>
          </a:r>
        </a:p>
      </dsp:txBody>
      <dsp:txXfrm>
        <a:off x="5585681" y="1013683"/>
        <a:ext cx="847292" cy="847292"/>
      </dsp:txXfrm>
    </dsp:sp>
    <dsp:sp modelId="{24E3E069-47EE-4BD8-ABEF-CC068AFF8E5F}">
      <dsp:nvSpPr>
        <dsp:cNvPr id="0" name=""/>
        <dsp:cNvSpPr/>
      </dsp:nvSpPr>
      <dsp:spPr>
        <a:xfrm rot="6081840">
          <a:off x="4981174" y="821241"/>
          <a:ext cx="371134" cy="404410"/>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p>
      </dsp:txBody>
      <dsp:txXfrm rot="10800000">
        <a:off x="5047813" y="847544"/>
        <a:ext cx="259794" cy="24264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B28D3-60AC-4E60-8C5A-EDA5345259EB}"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33640-3811-4331-87ED-48D24A26A0C3}" type="slidenum">
              <a:rPr lang="en-US" smtClean="0"/>
              <a:t>‹#›</a:t>
            </a:fld>
            <a:endParaRPr lang="en-US"/>
          </a:p>
        </p:txBody>
      </p:sp>
    </p:spTree>
    <p:extLst>
      <p:ext uri="{BB962C8B-B14F-4D97-AF65-F5344CB8AC3E}">
        <p14:creationId xmlns:p14="http://schemas.microsoft.com/office/powerpoint/2010/main" val="258585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try to move rather quickly through the presentation aspect so that there’s more time for questions later. If questions emerge for you as I’m going through the presentation portion, please drop them in the chat. While I don’t prefer to spend much of the time hearing myself talk, I recognize that you’re all here to learn about what this redesigned process is, so I will be sharing that information.</a:t>
            </a:r>
          </a:p>
          <a:p>
            <a:endParaRPr lang="en-US" dirty="0"/>
          </a:p>
        </p:txBody>
      </p:sp>
      <p:sp>
        <p:nvSpPr>
          <p:cNvPr id="4" name="Slide Number Placeholder 3"/>
          <p:cNvSpPr>
            <a:spLocks noGrp="1"/>
          </p:cNvSpPr>
          <p:nvPr>
            <p:ph type="sldNum" sz="quarter" idx="5"/>
          </p:nvPr>
        </p:nvSpPr>
        <p:spPr/>
        <p:txBody>
          <a:bodyPr/>
          <a:lstStyle/>
          <a:p>
            <a:fld id="{38333640-3811-4331-87ED-48D24A26A0C3}" type="slidenum">
              <a:rPr lang="en-US" smtClean="0"/>
              <a:t>2</a:t>
            </a:fld>
            <a:endParaRPr lang="en-US"/>
          </a:p>
        </p:txBody>
      </p:sp>
    </p:spTree>
    <p:extLst>
      <p:ext uri="{BB962C8B-B14F-4D97-AF65-F5344CB8AC3E}">
        <p14:creationId xmlns:p14="http://schemas.microsoft.com/office/powerpoint/2010/main" val="161551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LET’S TALK ABOUT WHAT THIS AES PROGRAM REFLECTION PROCESS LOOKS LIKE!!</a:t>
            </a:r>
          </a:p>
        </p:txBody>
      </p:sp>
      <p:sp>
        <p:nvSpPr>
          <p:cNvPr id="4" name="Slide Number Placeholder 3"/>
          <p:cNvSpPr>
            <a:spLocks noGrp="1"/>
          </p:cNvSpPr>
          <p:nvPr>
            <p:ph type="sldNum" sz="quarter" idx="5"/>
          </p:nvPr>
        </p:nvSpPr>
        <p:spPr/>
        <p:txBody>
          <a:bodyPr/>
          <a:lstStyle/>
          <a:p>
            <a:fld id="{38333640-3811-4331-87ED-48D24A26A0C3}" type="slidenum">
              <a:rPr lang="en-US" smtClean="0"/>
              <a:t>12</a:t>
            </a:fld>
            <a:endParaRPr lang="en-US"/>
          </a:p>
        </p:txBody>
      </p:sp>
    </p:spTree>
    <p:extLst>
      <p:ext uri="{BB962C8B-B14F-4D97-AF65-F5344CB8AC3E}">
        <p14:creationId xmlns:p14="http://schemas.microsoft.com/office/powerpoint/2010/main" val="317320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component, there is a breakdown of the steps involved, who is engaged in those steps, and the resources to support it. </a:t>
            </a:r>
            <a:r>
              <a:rPr lang="en-US" b="1" dirty="0"/>
              <a:t>For example . . .</a:t>
            </a:r>
          </a:p>
        </p:txBody>
      </p:sp>
      <p:sp>
        <p:nvSpPr>
          <p:cNvPr id="4" name="Slide Number Placeholder 3"/>
          <p:cNvSpPr>
            <a:spLocks noGrp="1"/>
          </p:cNvSpPr>
          <p:nvPr>
            <p:ph type="sldNum" sz="quarter" idx="5"/>
          </p:nvPr>
        </p:nvSpPr>
        <p:spPr/>
        <p:txBody>
          <a:bodyPr/>
          <a:lstStyle/>
          <a:p>
            <a:fld id="{38333640-3811-4331-87ED-48D24A26A0C3}" type="slidenum">
              <a:rPr lang="en-US" smtClean="0"/>
              <a:t>13</a:t>
            </a:fld>
            <a:endParaRPr lang="en-US"/>
          </a:p>
        </p:txBody>
      </p:sp>
    </p:spTree>
    <p:extLst>
      <p:ext uri="{BB962C8B-B14F-4D97-AF65-F5344CB8AC3E}">
        <p14:creationId xmlns:p14="http://schemas.microsoft.com/office/powerpoint/2010/main" val="92332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is simply the completion of a first draft of the template, based on those unit team discussions. The template itself maps out which sections should be completed, when.</a:t>
            </a:r>
          </a:p>
        </p:txBody>
      </p:sp>
      <p:sp>
        <p:nvSpPr>
          <p:cNvPr id="4" name="Slide Number Placeholder 3"/>
          <p:cNvSpPr>
            <a:spLocks noGrp="1"/>
          </p:cNvSpPr>
          <p:nvPr>
            <p:ph type="sldNum" sz="quarter" idx="5"/>
          </p:nvPr>
        </p:nvSpPr>
        <p:spPr/>
        <p:txBody>
          <a:bodyPr/>
          <a:lstStyle/>
          <a:p>
            <a:fld id="{38333640-3811-4331-87ED-48D24A26A0C3}" type="slidenum">
              <a:rPr lang="en-US" smtClean="0"/>
              <a:t>14</a:t>
            </a:fld>
            <a:endParaRPr lang="en-US"/>
          </a:p>
        </p:txBody>
      </p:sp>
    </p:spTree>
    <p:extLst>
      <p:ext uri="{BB962C8B-B14F-4D97-AF65-F5344CB8AC3E}">
        <p14:creationId xmlns:p14="http://schemas.microsoft.com/office/powerpoint/2010/main" val="269714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going to go in depth on each document, but you should have received 3 of these documents yesterday . . .</a:t>
            </a:r>
          </a:p>
        </p:txBody>
      </p:sp>
      <p:sp>
        <p:nvSpPr>
          <p:cNvPr id="4" name="Slide Number Placeholder 3"/>
          <p:cNvSpPr>
            <a:spLocks noGrp="1"/>
          </p:cNvSpPr>
          <p:nvPr>
            <p:ph type="sldNum" sz="quarter" idx="5"/>
          </p:nvPr>
        </p:nvSpPr>
        <p:spPr/>
        <p:txBody>
          <a:bodyPr/>
          <a:lstStyle/>
          <a:p>
            <a:fld id="{38333640-3811-4331-87ED-48D24A26A0C3}" type="slidenum">
              <a:rPr lang="en-US" smtClean="0"/>
              <a:t>19</a:t>
            </a:fld>
            <a:endParaRPr lang="en-US"/>
          </a:p>
        </p:txBody>
      </p:sp>
    </p:spTree>
    <p:extLst>
      <p:ext uri="{BB962C8B-B14F-4D97-AF65-F5344CB8AC3E}">
        <p14:creationId xmlns:p14="http://schemas.microsoft.com/office/powerpoint/2010/main" val="97263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last thing I’d like to highlight is how the structures for supporting AES units through this process are markedly different than in the past . . .</a:t>
            </a:r>
          </a:p>
          <a:p>
            <a:endParaRPr lang="en-US" dirty="0"/>
          </a:p>
          <a:p>
            <a:pPr marL="171450" indent="-171450">
              <a:buFont typeface="Arial" panose="020B0604020202020204" pitchFamily="34" charset="0"/>
              <a:buChar char="•"/>
            </a:pPr>
            <a:r>
              <a:rPr lang="en-US" dirty="0"/>
              <a:t>OIERA is still part of the support structure for this process, as has always been the case.</a:t>
            </a:r>
          </a:p>
          <a:p>
            <a:pPr marL="171450" indent="-171450">
              <a:buFont typeface="Arial" panose="020B0604020202020204" pitchFamily="34" charset="0"/>
              <a:buChar char="•"/>
            </a:pPr>
            <a:r>
              <a:rPr lang="en-US" dirty="0"/>
              <a:t>But to augment and improve what the support looks like, 2 new structures have been developed:</a:t>
            </a:r>
          </a:p>
          <a:p>
            <a:pPr marL="628650" lvl="1" indent="-171450">
              <a:buFont typeface="Arial" panose="020B0604020202020204" pitchFamily="34" charset="0"/>
              <a:buChar char="•"/>
            </a:pPr>
            <a:r>
              <a:rPr lang="en-US" dirty="0"/>
              <a:t>A newly formed AES Assessment Committee, whose primary charge is to  (Read bullets) . . . More brains are certainly better than one and having the different perspectives and on the ground knowledge of how the process is working, will benefit everyone.</a:t>
            </a:r>
          </a:p>
          <a:p>
            <a:pPr marL="628650" lvl="1" indent="-171450">
              <a:buFont typeface="Arial" panose="020B0604020202020204" pitchFamily="34" charset="0"/>
              <a:buChar char="•"/>
            </a:pPr>
            <a:r>
              <a:rPr lang="en-US" dirty="0"/>
              <a:t>A cohort model structure for AES units that are undergoing their AES PR Process. In the former process, there were training workshops . . . But a scaffolded cohort model approach will guide units through each of the steps of the process, providing support guidance, and collaboration before diving into each step (via a few cohort meetings with clearly outlined goals)</a:t>
            </a:r>
          </a:p>
          <a:p>
            <a:pPr marL="1085850" lvl="2" indent="-171450">
              <a:buFont typeface="Arial" panose="020B0604020202020204" pitchFamily="34" charset="0"/>
              <a:buChar char="•"/>
            </a:pPr>
            <a:r>
              <a:rPr lang="en-US" i="1" dirty="0"/>
              <a:t>The units that are undergoing this process this Fall (IF YOU HAVEN’T HEARD FROM ME, YOUR UNIT IS NOT SCHEDULED FOR THIS FALL), will be kicking this off soon.</a:t>
            </a:r>
          </a:p>
          <a:p>
            <a:endParaRPr lang="en-US" dirty="0"/>
          </a:p>
        </p:txBody>
      </p:sp>
      <p:sp>
        <p:nvSpPr>
          <p:cNvPr id="4" name="Slide Number Placeholder 3"/>
          <p:cNvSpPr>
            <a:spLocks noGrp="1"/>
          </p:cNvSpPr>
          <p:nvPr>
            <p:ph type="sldNum" sz="quarter" idx="5"/>
          </p:nvPr>
        </p:nvSpPr>
        <p:spPr/>
        <p:txBody>
          <a:bodyPr/>
          <a:lstStyle/>
          <a:p>
            <a:fld id="{38333640-3811-4331-87ED-48D24A26A0C3}" type="slidenum">
              <a:rPr lang="en-US" smtClean="0"/>
              <a:t>22</a:t>
            </a:fld>
            <a:endParaRPr lang="en-US"/>
          </a:p>
        </p:txBody>
      </p:sp>
    </p:spTree>
    <p:extLst>
      <p:ext uri="{BB962C8B-B14F-4D97-AF65-F5344CB8AC3E}">
        <p14:creationId xmlns:p14="http://schemas.microsoft.com/office/powerpoint/2010/main" val="113487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done a lot of talking and shared a lot of information, and I’d like to hear from you now.</a:t>
            </a:r>
          </a:p>
          <a:p>
            <a:endParaRPr lang="en-US" dirty="0"/>
          </a:p>
          <a:p>
            <a:pPr marL="171450" indent="-171450">
              <a:buFont typeface="Arial" panose="020B0604020202020204" pitchFamily="34" charset="0"/>
              <a:buChar char="•"/>
            </a:pPr>
            <a:r>
              <a:rPr lang="en-US" i="1" dirty="0"/>
              <a:t>What questions do you have?</a:t>
            </a:r>
          </a:p>
          <a:p>
            <a:pPr marL="171450" indent="-171450">
              <a:buFont typeface="Arial" panose="020B0604020202020204" pitchFamily="34" charset="0"/>
              <a:buChar char="•"/>
            </a:pPr>
            <a:r>
              <a:rPr lang="en-US" i="1" dirty="0"/>
              <a:t>What reactions do you have?</a:t>
            </a:r>
          </a:p>
          <a:p>
            <a:pPr marL="171450" indent="-171450">
              <a:buFont typeface="Arial" panose="020B0604020202020204" pitchFamily="34" charset="0"/>
              <a:buChar char="•"/>
            </a:pPr>
            <a:r>
              <a:rPr lang="en-US" i="1" dirty="0"/>
              <a:t>What resonates most with you about this redesigned AES PR process</a:t>
            </a:r>
          </a:p>
        </p:txBody>
      </p:sp>
      <p:sp>
        <p:nvSpPr>
          <p:cNvPr id="4" name="Slide Number Placeholder 3"/>
          <p:cNvSpPr>
            <a:spLocks noGrp="1"/>
          </p:cNvSpPr>
          <p:nvPr>
            <p:ph type="sldNum" sz="quarter" idx="5"/>
          </p:nvPr>
        </p:nvSpPr>
        <p:spPr/>
        <p:txBody>
          <a:bodyPr/>
          <a:lstStyle/>
          <a:p>
            <a:fld id="{38333640-3811-4331-87ED-48D24A26A0C3}" type="slidenum">
              <a:rPr lang="en-US" smtClean="0"/>
              <a:t>23</a:t>
            </a:fld>
            <a:endParaRPr lang="en-US"/>
          </a:p>
        </p:txBody>
      </p:sp>
    </p:spTree>
    <p:extLst>
      <p:ext uri="{BB962C8B-B14F-4D97-AF65-F5344CB8AC3E}">
        <p14:creationId xmlns:p14="http://schemas.microsoft.com/office/powerpoint/2010/main" val="386425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you all for joining the webinar, but before you go . . . I’d like to get a quick poll of where people are landing after this webinar, to help me determine what might needs to be improved or clarified in the future.  </a:t>
            </a:r>
          </a:p>
        </p:txBody>
      </p:sp>
      <p:sp>
        <p:nvSpPr>
          <p:cNvPr id="4" name="Slide Number Placeholder 3"/>
          <p:cNvSpPr>
            <a:spLocks noGrp="1"/>
          </p:cNvSpPr>
          <p:nvPr>
            <p:ph type="sldNum" sz="quarter" idx="5"/>
          </p:nvPr>
        </p:nvSpPr>
        <p:spPr/>
        <p:txBody>
          <a:bodyPr/>
          <a:lstStyle/>
          <a:p>
            <a:fld id="{38333640-3811-4331-87ED-48D24A26A0C3}" type="slidenum">
              <a:rPr lang="en-US" smtClean="0"/>
              <a:t>24</a:t>
            </a:fld>
            <a:endParaRPr lang="en-US"/>
          </a:p>
        </p:txBody>
      </p:sp>
    </p:spTree>
    <p:extLst>
      <p:ext uri="{BB962C8B-B14F-4D97-AF65-F5344CB8AC3E}">
        <p14:creationId xmlns:p14="http://schemas.microsoft.com/office/powerpoint/2010/main" val="307760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folks who wanted to, who could not join today. I will be recording this webinar so that I may share it back out with all of you and for those who couldn’t join. I’m letting you all know, because I know being recorded is not everyone’s preference, so you can feel free to either turn your camera off or exit, if this makes you uncomfortable; I will totally understand. </a:t>
            </a:r>
          </a:p>
          <a:p>
            <a:endParaRPr lang="en-US" b="1" dirty="0"/>
          </a:p>
          <a:p>
            <a:r>
              <a:rPr lang="en-US" b="1" dirty="0"/>
              <a:t>I will start the recording now</a:t>
            </a:r>
            <a:r>
              <a:rPr lang="en-US" dirty="0"/>
              <a:t>. </a:t>
            </a:r>
          </a:p>
        </p:txBody>
      </p:sp>
      <p:sp>
        <p:nvSpPr>
          <p:cNvPr id="4" name="Slide Number Placeholder 3"/>
          <p:cNvSpPr>
            <a:spLocks noGrp="1"/>
          </p:cNvSpPr>
          <p:nvPr>
            <p:ph type="sldNum" sz="quarter" idx="5"/>
          </p:nvPr>
        </p:nvSpPr>
        <p:spPr/>
        <p:txBody>
          <a:bodyPr/>
          <a:lstStyle/>
          <a:p>
            <a:fld id="{38333640-3811-4331-87ED-48D24A26A0C3}" type="slidenum">
              <a:rPr lang="en-US" smtClean="0"/>
              <a:t>3</a:t>
            </a:fld>
            <a:endParaRPr lang="en-US"/>
          </a:p>
        </p:txBody>
      </p:sp>
    </p:spTree>
    <p:extLst>
      <p:ext uri="{BB962C8B-B14F-4D97-AF65-F5344CB8AC3E}">
        <p14:creationId xmlns:p14="http://schemas.microsoft.com/office/powerpoint/2010/main" val="254046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n-US" dirty="0" err="1"/>
              <a:t>Hostos</a:t>
            </a:r>
            <a:r>
              <a:rPr lang="en-US" dirty="0"/>
              <a:t>, assessment of units and programs had been done in the Division of Academic Affairs for decades (gen ed assessment, academic program reviews, etc.) . . . But not in any of the other divisions of the college. This changed in 2013, with what was then called the Institutional Assessment Plan (IAP). That plan outlined a new assessment process for, what was then called, “non-academic” programs, which was modeled after the already existent APR. Then, in 2017 this process was revised.</a:t>
            </a:r>
          </a:p>
        </p:txBody>
      </p:sp>
      <p:sp>
        <p:nvSpPr>
          <p:cNvPr id="4" name="Slide Number Placeholder 3"/>
          <p:cNvSpPr>
            <a:spLocks noGrp="1"/>
          </p:cNvSpPr>
          <p:nvPr>
            <p:ph type="sldNum" sz="quarter" idx="5"/>
          </p:nvPr>
        </p:nvSpPr>
        <p:spPr/>
        <p:txBody>
          <a:bodyPr/>
          <a:lstStyle/>
          <a:p>
            <a:fld id="{38333640-3811-4331-87ED-48D24A26A0C3}" type="slidenum">
              <a:rPr lang="en-US" smtClean="0"/>
              <a:t>4</a:t>
            </a:fld>
            <a:endParaRPr lang="en-US"/>
          </a:p>
        </p:txBody>
      </p:sp>
    </p:spTree>
    <p:extLst>
      <p:ext uri="{BB962C8B-B14F-4D97-AF65-F5344CB8AC3E}">
        <p14:creationId xmlns:p14="http://schemas.microsoft.com/office/powerpoint/2010/main" val="102106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go further, I’d love to get a quick pulse check of how much all of you know/knew about the former Non-APR process. On your screen, you should now see a quick poll; please take a few seconds and submit your response; I’ll give everyone a minute.</a:t>
            </a:r>
          </a:p>
        </p:txBody>
      </p:sp>
      <p:sp>
        <p:nvSpPr>
          <p:cNvPr id="4" name="Slide Number Placeholder 3"/>
          <p:cNvSpPr>
            <a:spLocks noGrp="1"/>
          </p:cNvSpPr>
          <p:nvPr>
            <p:ph type="sldNum" sz="quarter" idx="5"/>
          </p:nvPr>
        </p:nvSpPr>
        <p:spPr/>
        <p:txBody>
          <a:bodyPr/>
          <a:lstStyle/>
          <a:p>
            <a:fld id="{38333640-3811-4331-87ED-48D24A26A0C3}" type="slidenum">
              <a:rPr lang="en-US" smtClean="0"/>
              <a:t>5</a:t>
            </a:fld>
            <a:endParaRPr lang="en-US"/>
          </a:p>
        </p:txBody>
      </p:sp>
    </p:spTree>
    <p:extLst>
      <p:ext uri="{BB962C8B-B14F-4D97-AF65-F5344CB8AC3E}">
        <p14:creationId xmlns:p14="http://schemas.microsoft.com/office/powerpoint/2010/main" val="402537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354">
              <a:defRPr/>
            </a:pPr>
            <a:r>
              <a:rPr lang="en-US" dirty="0"/>
              <a:t>Many of you are probably familiar with Academic Program Review and what we want to highlight</a:t>
            </a:r>
            <a:r>
              <a:rPr lang="en-US" baseline="0" dirty="0"/>
              <a:t> is that the APR and Non-APR processes are actually quite similar</a:t>
            </a:r>
            <a:endParaRPr lang="en-US" dirty="0"/>
          </a:p>
          <a:p>
            <a:endParaRPr lang="en-US" dirty="0"/>
          </a:p>
        </p:txBody>
      </p:sp>
      <p:sp>
        <p:nvSpPr>
          <p:cNvPr id="4" name="Slide Number Placeholder 3"/>
          <p:cNvSpPr>
            <a:spLocks noGrp="1"/>
          </p:cNvSpPr>
          <p:nvPr>
            <p:ph type="sldNum" sz="quarter" idx="10"/>
          </p:nvPr>
        </p:nvSpPr>
        <p:spPr/>
        <p:txBody>
          <a:bodyPr/>
          <a:lstStyle/>
          <a:p>
            <a:fld id="{DA5E3751-7422-4B79-BB5C-058420AC7A86}" type="slidenum">
              <a:rPr lang="en-US" smtClean="0"/>
              <a:t>6</a:t>
            </a:fld>
            <a:endParaRPr lang="en-US"/>
          </a:p>
        </p:txBody>
      </p:sp>
    </p:spTree>
    <p:extLst>
      <p:ext uri="{BB962C8B-B14F-4D97-AF65-F5344CB8AC3E}">
        <p14:creationId xmlns:p14="http://schemas.microsoft.com/office/powerpoint/2010/main" val="258312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4338" indent="-244338">
              <a:buAutoNum type="arabicPeriod"/>
            </a:pPr>
            <a:r>
              <a:rPr lang="en-US" baseline="0" dirty="0"/>
              <a:t> </a:t>
            </a:r>
            <a:r>
              <a:rPr lang="en-US" u="sng" baseline="0" dirty="0"/>
              <a:t>First Year - </a:t>
            </a:r>
            <a:r>
              <a:rPr lang="en-US" u="none" baseline="0" dirty="0"/>
              <a:t> the self study document (which encompasses a number of different components, which we will talk about in a few minutes) will be completed in this year.</a:t>
            </a:r>
          </a:p>
          <a:p>
            <a:pPr marL="244338" indent="-244338">
              <a:buAutoNum type="arabicPeriod"/>
            </a:pPr>
            <a:r>
              <a:rPr lang="en-US" u="sng" baseline="0" dirty="0"/>
              <a:t>Second Year</a:t>
            </a:r>
            <a:r>
              <a:rPr lang="en-US" u="none" baseline="0" dirty="0"/>
              <a:t> - </a:t>
            </a:r>
            <a:r>
              <a:rPr lang="en-US" dirty="0"/>
              <a:t>external reviewer conducts a review of the document and related materials, visits the campus, and prepares a final report.</a:t>
            </a:r>
          </a:p>
          <a:p>
            <a:pPr marL="244338" indent="-244338">
              <a:buAutoNum type="arabicPeriod"/>
            </a:pPr>
            <a:r>
              <a:rPr lang="en-US" u="sng" dirty="0"/>
              <a:t>Third Year</a:t>
            </a:r>
            <a:r>
              <a:rPr lang="en-US" u="none" dirty="0"/>
              <a:t> - </a:t>
            </a:r>
            <a:r>
              <a:rPr lang="en-US" dirty="0"/>
              <a:t>recommendations from non-APR self-study and/or</a:t>
            </a:r>
            <a:r>
              <a:rPr lang="en-US" baseline="0" dirty="0"/>
              <a:t> the external review report</a:t>
            </a:r>
            <a:r>
              <a:rPr lang="en-US" dirty="0"/>
              <a:t> are put into effect.</a:t>
            </a:r>
            <a:endParaRPr lang="en-US" u="sng" dirty="0"/>
          </a:p>
          <a:p>
            <a:endParaRPr lang="en-US" dirty="0"/>
          </a:p>
          <a:p>
            <a:r>
              <a:rPr lang="en-US" dirty="0"/>
              <a:t>This is intended to be a cycle of continuous improvement.</a:t>
            </a:r>
          </a:p>
          <a:p>
            <a:endParaRPr lang="en-US" dirty="0"/>
          </a:p>
        </p:txBody>
      </p:sp>
      <p:sp>
        <p:nvSpPr>
          <p:cNvPr id="4" name="Slide Number Placeholder 3"/>
          <p:cNvSpPr>
            <a:spLocks noGrp="1"/>
          </p:cNvSpPr>
          <p:nvPr>
            <p:ph type="sldNum" sz="quarter" idx="10"/>
          </p:nvPr>
        </p:nvSpPr>
        <p:spPr/>
        <p:txBody>
          <a:bodyPr/>
          <a:lstStyle/>
          <a:p>
            <a:fld id="{DA5E3751-7422-4B79-BB5C-058420AC7A86}" type="slidenum">
              <a:rPr lang="en-US" smtClean="0"/>
              <a:t>7</a:t>
            </a:fld>
            <a:endParaRPr lang="en-US"/>
          </a:p>
        </p:txBody>
      </p:sp>
    </p:spTree>
    <p:extLst>
      <p:ext uri="{BB962C8B-B14F-4D97-AF65-F5344CB8AC3E}">
        <p14:creationId xmlns:p14="http://schemas.microsoft.com/office/powerpoint/2010/main" val="160206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former process was time-consuming  </a:t>
            </a:r>
          </a:p>
          <a:p>
            <a:pPr marL="171450" lvl="0" indent="-171450" fontAlgn="base">
              <a:buFont typeface="Arial" panose="020B0604020202020204" pitchFamily="34" charset="0"/>
              <a:buChar char="•"/>
            </a:pPr>
            <a:r>
              <a:rPr lang="en-US" dirty="0">
                <a:effectLst/>
              </a:rPr>
              <a:t>The former process was report-focused</a:t>
            </a:r>
          </a:p>
          <a:p>
            <a:pPr marL="171450" lvl="0" indent="-171450" fontAlgn="base">
              <a:buFont typeface="Arial" panose="020B0604020202020204" pitchFamily="34" charset="0"/>
              <a:buChar char="•"/>
            </a:pPr>
            <a:r>
              <a:rPr lang="en-US" dirty="0">
                <a:effectLst/>
              </a:rPr>
              <a:t>There was little space and/or too few structures for meaningful reflection and discussion  </a:t>
            </a:r>
          </a:p>
          <a:p>
            <a:pPr marL="171450" lvl="0" indent="-171450" fontAlgn="base">
              <a:buFont typeface="Arial" panose="020B0604020202020204" pitchFamily="34" charset="0"/>
              <a:buChar char="•"/>
            </a:pPr>
            <a:r>
              <a:rPr lang="en-US" dirty="0">
                <a:effectLst/>
              </a:rPr>
              <a:t>With the roll-out of the Annual Report Template, there was an opportunity to revisit the utility of the process and consider how an AES Program Review Process could complement the annual reporting process (and is not a disconnected, add-on to that process) </a:t>
            </a:r>
          </a:p>
          <a:p>
            <a:endParaRPr lang="en-US" dirty="0"/>
          </a:p>
        </p:txBody>
      </p:sp>
      <p:sp>
        <p:nvSpPr>
          <p:cNvPr id="4" name="Slide Number Placeholder 3"/>
          <p:cNvSpPr>
            <a:spLocks noGrp="1"/>
          </p:cNvSpPr>
          <p:nvPr>
            <p:ph type="sldNum" sz="quarter" idx="5"/>
          </p:nvPr>
        </p:nvSpPr>
        <p:spPr/>
        <p:txBody>
          <a:bodyPr/>
          <a:lstStyle/>
          <a:p>
            <a:fld id="{38333640-3811-4331-87ED-48D24A26A0C3}" type="slidenum">
              <a:rPr lang="en-US" smtClean="0"/>
              <a:t>9</a:t>
            </a:fld>
            <a:endParaRPr lang="en-US"/>
          </a:p>
        </p:txBody>
      </p:sp>
    </p:spTree>
    <p:extLst>
      <p:ext uri="{BB962C8B-B14F-4D97-AF65-F5344CB8AC3E}">
        <p14:creationId xmlns:p14="http://schemas.microsoft.com/office/powerpoint/2010/main" val="168903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Pivot away from a report- and administratively-focused process toward a more reflective, improvement-focused process  </a:t>
            </a:r>
          </a:p>
          <a:p>
            <a:pPr marL="171450" indent="-171450">
              <a:buFont typeface="Arial" panose="020B0604020202020204" pitchFamily="34" charset="0"/>
              <a:buChar char="•"/>
            </a:pPr>
            <a:r>
              <a:rPr lang="en-US" dirty="0"/>
              <a:t>Leverage the annual reporting process, which is already focused on unit/program outcomes as well as assessment of ILOs, to engage in deeper reflection and strategy building that is based on a holistic assessment of the unit/program’s progress to date and where it wants to be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the outputs of the process more meaningful – Having a polished, comprehensive report may be meaningful or beneficial to other entities, but units themselves don’t necessarily need (or benefit from) that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38333640-3811-4331-87ED-48D24A26A0C3}" type="slidenum">
              <a:rPr lang="en-US" smtClean="0"/>
              <a:t>10</a:t>
            </a:fld>
            <a:endParaRPr lang="en-US"/>
          </a:p>
        </p:txBody>
      </p:sp>
    </p:spTree>
    <p:extLst>
      <p:ext uri="{BB962C8B-B14F-4D97-AF65-F5344CB8AC3E}">
        <p14:creationId xmlns:p14="http://schemas.microsoft.com/office/powerpoint/2010/main" val="190197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Before diving in, a few highlights of this redesigned process</a:t>
            </a:r>
          </a:p>
          <a:p>
            <a:pPr marL="171450" indent="-171450">
              <a:buFont typeface="Arial" panose="020B0604020202020204" pitchFamily="34" charset="0"/>
              <a:buChar char="•"/>
            </a:pPr>
            <a:r>
              <a:rPr lang="en-US" dirty="0"/>
              <a:t>Focus is shifted from “Product” to “Process” (Reflection)​ - </a:t>
            </a:r>
            <a:r>
              <a:rPr lang="en-US" i="1" dirty="0"/>
              <a:t>No More polished report, </a:t>
            </a:r>
            <a:r>
              <a:rPr lang="en-US" b="1" i="1" dirty="0"/>
              <a:t>but</a:t>
            </a:r>
            <a:r>
              <a:rPr lang="en-US" i="1" dirty="0"/>
              <a:t> there IS  template document that needs to be completed</a:t>
            </a:r>
          </a:p>
          <a:p>
            <a:pPr marL="171450" indent="-171450">
              <a:buFont typeface="Arial" panose="020B0604020202020204" pitchFamily="34" charset="0"/>
              <a:buChar char="•"/>
            </a:pPr>
            <a:r>
              <a:rPr lang="en-US" dirty="0"/>
              <a:t>Language matters . . . And the Process has been intentionally renamed to signal the shift in focus​; </a:t>
            </a:r>
            <a:r>
              <a:rPr lang="en-US" b="1" i="1" dirty="0"/>
              <a:t>AES units and programs are not “under review”; AES units are taking time to reflect on their own units.</a:t>
            </a:r>
          </a:p>
          <a:p>
            <a:pPr marL="171450" indent="-171450">
              <a:buFont typeface="Arial" panose="020B0604020202020204" pitchFamily="34" charset="0"/>
              <a:buChar char="•"/>
            </a:pPr>
            <a:r>
              <a:rPr lang="en-US" dirty="0"/>
              <a:t>Designed to leverage the learning from the annual reporting process and feedback into it​</a:t>
            </a:r>
          </a:p>
          <a:p>
            <a:pPr marL="171450" indent="-171450">
              <a:buFont typeface="Arial" panose="020B0604020202020204" pitchFamily="34" charset="0"/>
              <a:buChar char="•"/>
            </a:pPr>
            <a:r>
              <a:rPr lang="en-US" dirty="0"/>
              <a:t>Provides structured guidance for individual and group reflection via assessment and structured conversations​</a:t>
            </a:r>
          </a:p>
          <a:p>
            <a:pPr marL="171450" indent="-171450">
              <a:buFont typeface="Arial" panose="020B0604020202020204" pitchFamily="34" charset="0"/>
              <a:buChar char="•"/>
            </a:pPr>
            <a:r>
              <a:rPr lang="en-US" dirty="0"/>
              <a:t>Designed to be reasonably undertaken in one semester (Fall)​, which units would undertake once every 4 years​</a:t>
            </a:r>
          </a:p>
        </p:txBody>
      </p:sp>
      <p:sp>
        <p:nvSpPr>
          <p:cNvPr id="4" name="Slide Number Placeholder 3"/>
          <p:cNvSpPr>
            <a:spLocks noGrp="1"/>
          </p:cNvSpPr>
          <p:nvPr>
            <p:ph type="sldNum" sz="quarter" idx="5"/>
          </p:nvPr>
        </p:nvSpPr>
        <p:spPr/>
        <p:txBody>
          <a:bodyPr/>
          <a:lstStyle/>
          <a:p>
            <a:fld id="{38333640-3811-4331-87ED-48D24A26A0C3}" type="slidenum">
              <a:rPr lang="en-US" smtClean="0"/>
              <a:t>11</a:t>
            </a:fld>
            <a:endParaRPr lang="en-US"/>
          </a:p>
        </p:txBody>
      </p:sp>
    </p:spTree>
    <p:extLst>
      <p:ext uri="{BB962C8B-B14F-4D97-AF65-F5344CB8AC3E}">
        <p14:creationId xmlns:p14="http://schemas.microsoft.com/office/powerpoint/2010/main" val="414691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riangle 10">
            <a:extLst>
              <a:ext uri="{FF2B5EF4-FFF2-40B4-BE49-F238E27FC236}">
                <a16:creationId xmlns:a16="http://schemas.microsoft.com/office/drawing/2014/main" id="{D22FEEB0-EAF4-4524-914F-4F1E487C86C8}"/>
              </a:ext>
            </a:extLst>
          </p:cNvPr>
          <p:cNvSpPr/>
          <p:nvPr userDrawn="1"/>
        </p:nvSpPr>
        <p:spPr>
          <a:xfrm flipH="1">
            <a:off x="-47813" y="5321146"/>
            <a:ext cx="9849079" cy="1536853"/>
          </a:xfrm>
          <a:prstGeom prst="triangle">
            <a:avLst>
              <a:gd name="adj" fmla="val 100000"/>
            </a:avLst>
          </a:prstGeom>
          <a:solidFill>
            <a:srgbClr val="FE5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5F00"/>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3518" y="6310312"/>
            <a:ext cx="2743200"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8" name="Triangle 11">
            <a:extLst>
              <a:ext uri="{FF2B5EF4-FFF2-40B4-BE49-F238E27FC236}">
                <a16:creationId xmlns:a16="http://schemas.microsoft.com/office/drawing/2014/main" id="{5D593476-7C2A-478C-B278-CCABC09177BB}"/>
              </a:ext>
            </a:extLst>
          </p:cNvPr>
          <p:cNvSpPr/>
          <p:nvPr userDrawn="1"/>
        </p:nvSpPr>
        <p:spPr>
          <a:xfrm>
            <a:off x="73518" y="5464366"/>
            <a:ext cx="12166294" cy="1393634"/>
          </a:xfrm>
          <a:prstGeom prst="triangle">
            <a:avLst>
              <a:gd name="adj" fmla="val 10000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9375282" y="6359712"/>
            <a:ext cx="2743200" cy="365125"/>
          </a:xfrm>
        </p:spPr>
        <p:txBody>
          <a:bodyPr/>
          <a:lstStyle>
            <a:lvl1pPr>
              <a:defRPr sz="1400">
                <a:solidFill>
                  <a:schemeClr val="bg1"/>
                </a:solidFill>
              </a:defRPr>
            </a:lvl1pPr>
          </a:lstStyle>
          <a:p>
            <a:fld id="{CD632B81-75F1-5244-BCEB-6734F00DE0EE}" type="slidenum">
              <a:rPr lang="en-US" smtClean="0"/>
              <a:pPr/>
              <a:t>‹#›</a:t>
            </a:fld>
            <a:endParaRPr lang="en-US" dirty="0"/>
          </a:p>
        </p:txBody>
      </p:sp>
      <p:pic>
        <p:nvPicPr>
          <p:cNvPr id="9" name="Picture 8">
            <a:extLst>
              <a:ext uri="{FF2B5EF4-FFF2-40B4-BE49-F238E27FC236}">
                <a16:creationId xmlns:a16="http://schemas.microsoft.com/office/drawing/2014/main" id="{BDFE59A7-9239-483D-BD3C-23CB90A8DCA4}"/>
              </a:ext>
            </a:extLst>
          </p:cNvPr>
          <p:cNvPicPr>
            <a:picLocks noChangeAspect="1"/>
          </p:cNvPicPr>
          <p:nvPr userDrawn="1"/>
        </p:nvPicPr>
        <p:blipFill>
          <a:blip r:embed="rId2"/>
          <a:stretch>
            <a:fillRect/>
          </a:stretch>
        </p:blipFill>
        <p:spPr>
          <a:xfrm>
            <a:off x="392458" y="358489"/>
            <a:ext cx="3657449" cy="720407"/>
          </a:xfrm>
          <a:prstGeom prst="rect">
            <a:avLst/>
          </a:prstGeom>
        </p:spPr>
      </p:pic>
    </p:spTree>
    <p:extLst>
      <p:ext uri="{BB962C8B-B14F-4D97-AF65-F5344CB8AC3E}">
        <p14:creationId xmlns:p14="http://schemas.microsoft.com/office/powerpoint/2010/main" val="13186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riangle 10">
            <a:extLst>
              <a:ext uri="{FF2B5EF4-FFF2-40B4-BE49-F238E27FC236}">
                <a16:creationId xmlns:a16="http://schemas.microsoft.com/office/drawing/2014/main" id="{704319F7-BC1C-46C7-A90F-A873DAECD272}"/>
              </a:ext>
            </a:extLst>
          </p:cNvPr>
          <p:cNvSpPr/>
          <p:nvPr userDrawn="1"/>
        </p:nvSpPr>
        <p:spPr>
          <a:xfrm flipH="1">
            <a:off x="-47813" y="5321146"/>
            <a:ext cx="9849079" cy="1536853"/>
          </a:xfrm>
          <a:prstGeom prst="triangle">
            <a:avLst>
              <a:gd name="adj" fmla="val 100000"/>
            </a:avLst>
          </a:prstGeom>
          <a:solidFill>
            <a:srgbClr val="FE5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5F00"/>
              </a:solidFill>
            </a:endParaRPr>
          </a:p>
        </p:txBody>
      </p:sp>
      <p:sp>
        <p:nvSpPr>
          <p:cNvPr id="9" name="Triangle 11">
            <a:extLst>
              <a:ext uri="{FF2B5EF4-FFF2-40B4-BE49-F238E27FC236}">
                <a16:creationId xmlns:a16="http://schemas.microsoft.com/office/drawing/2014/main" id="{5EE09A8B-B105-4655-9728-EE82A037E67D}"/>
              </a:ext>
            </a:extLst>
          </p:cNvPr>
          <p:cNvSpPr/>
          <p:nvPr userDrawn="1"/>
        </p:nvSpPr>
        <p:spPr>
          <a:xfrm>
            <a:off x="73518" y="5464366"/>
            <a:ext cx="12166294" cy="1393634"/>
          </a:xfrm>
          <a:prstGeom prst="triangle">
            <a:avLst>
              <a:gd name="adj" fmla="val 10000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lstStyle>
            <a:lvl1pPr>
              <a:defRPr>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632B81-75F1-5244-BCEB-6734F00DE0EE}" type="slidenum">
              <a:rPr lang="en-US" smtClean="0"/>
              <a:pPr/>
              <a:t>‹#›</a:t>
            </a:fld>
            <a:endParaRPr lang="en-US" dirty="0"/>
          </a:p>
        </p:txBody>
      </p:sp>
      <p:pic>
        <p:nvPicPr>
          <p:cNvPr id="11" name="Picture 10">
            <a:extLst>
              <a:ext uri="{FF2B5EF4-FFF2-40B4-BE49-F238E27FC236}">
                <a16:creationId xmlns:a16="http://schemas.microsoft.com/office/drawing/2014/main" id="{A1FA0D90-EE16-4AB1-9AE7-85CC66A2846A}"/>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38794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10508"/>
            <a:ext cx="10515600" cy="2852737"/>
          </a:xfrm>
        </p:spPr>
        <p:txBody>
          <a:bodyPr anchor="b"/>
          <a:lstStyle>
            <a:lvl1pPr>
              <a:defRPr sz="6000">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3914146"/>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32B81-75F1-5244-BCEB-6734F00DE0EE}" type="slidenum">
              <a:rPr lang="en-US" smtClean="0"/>
              <a:t>‹#›</a:t>
            </a:fld>
            <a:endParaRPr lang="en-US"/>
          </a:p>
        </p:txBody>
      </p:sp>
      <p:pic>
        <p:nvPicPr>
          <p:cNvPr id="7" name="Picture 6">
            <a:extLst>
              <a:ext uri="{FF2B5EF4-FFF2-40B4-BE49-F238E27FC236}">
                <a16:creationId xmlns:a16="http://schemas.microsoft.com/office/drawing/2014/main" id="{047B2A21-83ED-4A97-B449-C087CCC0C404}"/>
              </a:ext>
            </a:extLst>
          </p:cNvPr>
          <p:cNvPicPr>
            <a:picLocks noChangeAspect="1"/>
          </p:cNvPicPr>
          <p:nvPr userDrawn="1"/>
        </p:nvPicPr>
        <p:blipFill>
          <a:blip r:embed="rId2"/>
          <a:stretch>
            <a:fillRect/>
          </a:stretch>
        </p:blipFill>
        <p:spPr>
          <a:xfrm>
            <a:off x="392458" y="358489"/>
            <a:ext cx="3657449" cy="720407"/>
          </a:xfrm>
          <a:prstGeom prst="rect">
            <a:avLst/>
          </a:prstGeom>
        </p:spPr>
      </p:pic>
    </p:spTree>
    <p:extLst>
      <p:ext uri="{BB962C8B-B14F-4D97-AF65-F5344CB8AC3E}">
        <p14:creationId xmlns:p14="http://schemas.microsoft.com/office/powerpoint/2010/main" val="252627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riangle 10">
            <a:extLst>
              <a:ext uri="{FF2B5EF4-FFF2-40B4-BE49-F238E27FC236}">
                <a16:creationId xmlns:a16="http://schemas.microsoft.com/office/drawing/2014/main" id="{5838219E-6BC0-495F-9676-0F6EC0AC937A}"/>
              </a:ext>
            </a:extLst>
          </p:cNvPr>
          <p:cNvSpPr/>
          <p:nvPr userDrawn="1"/>
        </p:nvSpPr>
        <p:spPr>
          <a:xfrm flipH="1">
            <a:off x="-47813" y="5321146"/>
            <a:ext cx="9849079" cy="1536853"/>
          </a:xfrm>
          <a:prstGeom prst="triangle">
            <a:avLst>
              <a:gd name="adj" fmla="val 100000"/>
            </a:avLst>
          </a:prstGeom>
          <a:solidFill>
            <a:srgbClr val="FE5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5F00"/>
              </a:solidFill>
            </a:endParaRPr>
          </a:p>
        </p:txBody>
      </p:sp>
      <p:sp>
        <p:nvSpPr>
          <p:cNvPr id="9" name="Triangle 11">
            <a:extLst>
              <a:ext uri="{FF2B5EF4-FFF2-40B4-BE49-F238E27FC236}">
                <a16:creationId xmlns:a16="http://schemas.microsoft.com/office/drawing/2014/main" id="{B77BE7DC-A64E-439A-A378-6893ECC977DF}"/>
              </a:ext>
            </a:extLst>
          </p:cNvPr>
          <p:cNvSpPr/>
          <p:nvPr userDrawn="1"/>
        </p:nvSpPr>
        <p:spPr>
          <a:xfrm>
            <a:off x="73518" y="5464366"/>
            <a:ext cx="12166294" cy="1393634"/>
          </a:xfrm>
          <a:prstGeom prst="triangle">
            <a:avLst>
              <a:gd name="adj" fmla="val 10000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D632B81-75F1-5244-BCEB-6734F00DE0EE}" type="slidenum">
              <a:rPr lang="en-US" smtClean="0"/>
              <a:pPr/>
              <a:t>‹#›</a:t>
            </a:fld>
            <a:endParaRPr lang="en-US" dirty="0"/>
          </a:p>
        </p:txBody>
      </p:sp>
      <p:pic>
        <p:nvPicPr>
          <p:cNvPr id="10" name="Picture 9">
            <a:extLst>
              <a:ext uri="{FF2B5EF4-FFF2-40B4-BE49-F238E27FC236}">
                <a16:creationId xmlns:a16="http://schemas.microsoft.com/office/drawing/2014/main" id="{59F4B4C0-5AF5-47B7-9BB3-75852F22CEF4}"/>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215223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32B81-75F1-5244-BCEB-6734F00DE0EE}" type="slidenum">
              <a:rPr lang="en-US" smtClean="0"/>
              <a:t>‹#›</a:t>
            </a:fld>
            <a:endParaRPr lang="en-US"/>
          </a:p>
        </p:txBody>
      </p:sp>
      <p:pic>
        <p:nvPicPr>
          <p:cNvPr id="11" name="Picture 10">
            <a:extLst>
              <a:ext uri="{FF2B5EF4-FFF2-40B4-BE49-F238E27FC236}">
                <a16:creationId xmlns:a16="http://schemas.microsoft.com/office/drawing/2014/main" id="{D0B6B6A5-AA9B-49DA-98D6-78BA7D9A53DD}"/>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139049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cs typeface="Arial" panose="020B0604020202020204" pitchFamily="34"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32B81-75F1-5244-BCEB-6734F00DE0EE}" type="slidenum">
              <a:rPr lang="en-US" smtClean="0"/>
              <a:t>‹#›</a:t>
            </a:fld>
            <a:endParaRPr lang="en-US"/>
          </a:p>
        </p:txBody>
      </p:sp>
      <p:pic>
        <p:nvPicPr>
          <p:cNvPr id="6" name="Picture 5">
            <a:extLst>
              <a:ext uri="{FF2B5EF4-FFF2-40B4-BE49-F238E27FC236}">
                <a16:creationId xmlns:a16="http://schemas.microsoft.com/office/drawing/2014/main" id="{001C610D-FDED-494A-8C6B-56DB258C3C46}"/>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257224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632B81-75F1-5244-BCEB-6734F00DE0EE}" type="slidenum">
              <a:rPr lang="en-US" smtClean="0"/>
              <a:t>‹#›</a:t>
            </a:fld>
            <a:endParaRPr lang="en-US"/>
          </a:p>
        </p:txBody>
      </p:sp>
      <p:pic>
        <p:nvPicPr>
          <p:cNvPr id="5" name="Picture 4">
            <a:extLst>
              <a:ext uri="{FF2B5EF4-FFF2-40B4-BE49-F238E27FC236}">
                <a16:creationId xmlns:a16="http://schemas.microsoft.com/office/drawing/2014/main" id="{9AE91498-6E23-47D7-91E5-A33FD75F2000}"/>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401504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32B81-75F1-5244-BCEB-6734F00DE0EE}" type="slidenum">
              <a:rPr lang="en-US" smtClean="0"/>
              <a:t>‹#›</a:t>
            </a:fld>
            <a:endParaRPr lang="en-US"/>
          </a:p>
        </p:txBody>
      </p:sp>
      <p:pic>
        <p:nvPicPr>
          <p:cNvPr id="8" name="Picture 7">
            <a:extLst>
              <a:ext uri="{FF2B5EF4-FFF2-40B4-BE49-F238E27FC236}">
                <a16:creationId xmlns:a16="http://schemas.microsoft.com/office/drawing/2014/main" id="{A95EF46D-D387-4144-89D0-E49B01CE4857}"/>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320091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32B81-75F1-5244-BCEB-6734F00DE0EE}" type="slidenum">
              <a:rPr lang="en-US" smtClean="0"/>
              <a:t>‹#›</a:t>
            </a:fld>
            <a:endParaRPr lang="en-US"/>
          </a:p>
        </p:txBody>
      </p:sp>
      <p:pic>
        <p:nvPicPr>
          <p:cNvPr id="8" name="Picture 7">
            <a:extLst>
              <a:ext uri="{FF2B5EF4-FFF2-40B4-BE49-F238E27FC236}">
                <a16:creationId xmlns:a16="http://schemas.microsoft.com/office/drawing/2014/main" id="{8A0ECC5C-5CC0-4ADA-A0A5-D44B5FE26938}"/>
              </a:ext>
            </a:extLst>
          </p:cNvPr>
          <p:cNvPicPr>
            <a:picLocks noChangeAspect="1"/>
          </p:cNvPicPr>
          <p:nvPr userDrawn="1"/>
        </p:nvPicPr>
        <p:blipFill>
          <a:blip r:embed="rId2"/>
          <a:stretch>
            <a:fillRect/>
          </a:stretch>
        </p:blipFill>
        <p:spPr>
          <a:xfrm>
            <a:off x="27044" y="5490093"/>
            <a:ext cx="1622311" cy="1234440"/>
          </a:xfrm>
          <a:prstGeom prst="rect">
            <a:avLst/>
          </a:prstGeom>
        </p:spPr>
      </p:pic>
    </p:spTree>
    <p:extLst>
      <p:ext uri="{BB962C8B-B14F-4D97-AF65-F5344CB8AC3E}">
        <p14:creationId xmlns:p14="http://schemas.microsoft.com/office/powerpoint/2010/main" val="426631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10">
            <a:extLst>
              <a:ext uri="{FF2B5EF4-FFF2-40B4-BE49-F238E27FC236}">
                <a16:creationId xmlns:a16="http://schemas.microsoft.com/office/drawing/2014/main" id="{4D23017A-9B52-4654-89C1-C2A73B7ACE6E}"/>
              </a:ext>
            </a:extLst>
          </p:cNvPr>
          <p:cNvSpPr/>
          <p:nvPr userDrawn="1"/>
        </p:nvSpPr>
        <p:spPr>
          <a:xfrm flipH="1">
            <a:off x="-47813" y="5321146"/>
            <a:ext cx="9849079" cy="1536853"/>
          </a:xfrm>
          <a:prstGeom prst="triangle">
            <a:avLst>
              <a:gd name="adj" fmla="val 100000"/>
            </a:avLst>
          </a:prstGeom>
          <a:solidFill>
            <a:srgbClr val="FE5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5F00"/>
              </a:solidFill>
            </a:endParaRPr>
          </a:p>
        </p:txBody>
      </p:sp>
      <p:sp>
        <p:nvSpPr>
          <p:cNvPr id="8" name="Triangle 11">
            <a:extLst>
              <a:ext uri="{FF2B5EF4-FFF2-40B4-BE49-F238E27FC236}">
                <a16:creationId xmlns:a16="http://schemas.microsoft.com/office/drawing/2014/main" id="{C2EE3A3A-6696-4281-ACDD-491A20B8DB11}"/>
              </a:ext>
            </a:extLst>
          </p:cNvPr>
          <p:cNvSpPr/>
          <p:nvPr userDrawn="1"/>
        </p:nvSpPr>
        <p:spPr>
          <a:xfrm>
            <a:off x="73518" y="5464366"/>
            <a:ext cx="12166294" cy="1393634"/>
          </a:xfrm>
          <a:prstGeom prst="triangle">
            <a:avLst>
              <a:gd name="adj" fmla="val 10000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D632B81-75F1-5244-BCEB-6734F00DE0EE}" type="slidenum">
              <a:rPr lang="en-US" smtClean="0"/>
              <a:pPr/>
              <a:t>‹#›</a:t>
            </a:fld>
            <a:endParaRPr lang="en-US" dirty="0"/>
          </a:p>
        </p:txBody>
      </p:sp>
    </p:spTree>
    <p:extLst>
      <p:ext uri="{BB962C8B-B14F-4D97-AF65-F5344CB8AC3E}">
        <p14:creationId xmlns:p14="http://schemas.microsoft.com/office/powerpoint/2010/main" val="167161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rgbClr val="203864"/>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2038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rgbClr val="2038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rgbClr val="2038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rgbClr val="2038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rgbClr val="2038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anagementcenter.org/wp-content/uploads/2015/08/MOCHA-for-manager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09308-902B-B84B-85B9-1459152B46A1}"/>
              </a:ext>
            </a:extLst>
          </p:cNvPr>
          <p:cNvPicPr>
            <a:picLocks noChangeAspect="1"/>
          </p:cNvPicPr>
          <p:nvPr/>
        </p:nvPicPr>
        <p:blipFill>
          <a:blip r:embed="rId2"/>
          <a:stretch>
            <a:fillRect/>
          </a:stretch>
        </p:blipFill>
        <p:spPr>
          <a:xfrm>
            <a:off x="392458" y="358489"/>
            <a:ext cx="3657449" cy="720407"/>
          </a:xfrm>
          <a:prstGeom prst="rect">
            <a:avLst/>
          </a:prstGeom>
        </p:spPr>
      </p:pic>
      <p:sp>
        <p:nvSpPr>
          <p:cNvPr id="11" name="Triangle 10">
            <a:extLst>
              <a:ext uri="{FF2B5EF4-FFF2-40B4-BE49-F238E27FC236}">
                <a16:creationId xmlns:a16="http://schemas.microsoft.com/office/drawing/2014/main" id="{D9CE664F-FFCA-D044-A93B-E0347E13B39D}"/>
              </a:ext>
            </a:extLst>
          </p:cNvPr>
          <p:cNvSpPr/>
          <p:nvPr/>
        </p:nvSpPr>
        <p:spPr>
          <a:xfrm flipH="1">
            <a:off x="-1" y="5321146"/>
            <a:ext cx="9849079" cy="1536853"/>
          </a:xfrm>
          <a:prstGeom prst="triangle">
            <a:avLst>
              <a:gd name="adj" fmla="val 100000"/>
            </a:avLst>
          </a:prstGeom>
          <a:solidFill>
            <a:srgbClr val="FE5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5F00"/>
              </a:solidFill>
            </a:endParaRPr>
          </a:p>
        </p:txBody>
      </p:sp>
      <p:sp>
        <p:nvSpPr>
          <p:cNvPr id="12" name="Triangle 11">
            <a:extLst>
              <a:ext uri="{FF2B5EF4-FFF2-40B4-BE49-F238E27FC236}">
                <a16:creationId xmlns:a16="http://schemas.microsoft.com/office/drawing/2014/main" id="{F790D417-BDA5-4644-8ADC-2A4928B60B62}"/>
              </a:ext>
            </a:extLst>
          </p:cNvPr>
          <p:cNvSpPr/>
          <p:nvPr/>
        </p:nvSpPr>
        <p:spPr>
          <a:xfrm>
            <a:off x="25706" y="5464366"/>
            <a:ext cx="12166294" cy="1393634"/>
          </a:xfrm>
          <a:prstGeom prst="triangle">
            <a:avLst>
              <a:gd name="adj" fmla="val 100000"/>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9DEC0-A124-4F9A-9C3E-C086B1C15710}"/>
              </a:ext>
            </a:extLst>
          </p:cNvPr>
          <p:cNvSpPr>
            <a:spLocks noGrp="1"/>
          </p:cNvSpPr>
          <p:nvPr>
            <p:ph type="ctrTitle"/>
          </p:nvPr>
        </p:nvSpPr>
        <p:spPr/>
        <p:txBody>
          <a:bodyPr>
            <a:normAutofit fontScale="90000"/>
          </a:bodyPr>
          <a:lstStyle/>
          <a:p>
            <a:r>
              <a:rPr lang="en-US" b="1" dirty="0"/>
              <a:t>AES Program Reflection Process Webinar</a:t>
            </a:r>
          </a:p>
        </p:txBody>
      </p:sp>
      <p:sp>
        <p:nvSpPr>
          <p:cNvPr id="3" name="Subtitle 2">
            <a:extLst>
              <a:ext uri="{FF2B5EF4-FFF2-40B4-BE49-F238E27FC236}">
                <a16:creationId xmlns:a16="http://schemas.microsoft.com/office/drawing/2014/main" id="{456F4165-C9A3-4BF5-ADDE-F17DB5133B77}"/>
              </a:ext>
            </a:extLst>
          </p:cNvPr>
          <p:cNvSpPr>
            <a:spLocks noGrp="1"/>
          </p:cNvSpPr>
          <p:nvPr>
            <p:ph type="subTitle" idx="1"/>
          </p:nvPr>
        </p:nvSpPr>
        <p:spPr/>
        <p:txBody>
          <a:bodyPr>
            <a:normAutofit fontScale="92500" lnSpcReduction="10000"/>
          </a:bodyPr>
          <a:lstStyle/>
          <a:p>
            <a:endParaRPr lang="en-US" dirty="0"/>
          </a:p>
          <a:p>
            <a:r>
              <a:rPr lang="en-US" dirty="0"/>
              <a:t>Dereck </a:t>
            </a:r>
            <a:r>
              <a:rPr lang="en-US" dirty="0" err="1"/>
              <a:t>Norville-Bowie</a:t>
            </a:r>
            <a:r>
              <a:rPr lang="en-US" dirty="0"/>
              <a:t>, Associate Director</a:t>
            </a:r>
          </a:p>
          <a:p>
            <a:r>
              <a:rPr lang="en-US" dirty="0"/>
              <a:t>Office of Institutional Effectiveness, Research, and Assessment (OIERA)</a:t>
            </a:r>
          </a:p>
          <a:p>
            <a:r>
              <a:rPr lang="en-US" dirty="0"/>
              <a:t>September 22</a:t>
            </a:r>
            <a:r>
              <a:rPr lang="en-US" baseline="30000" dirty="0"/>
              <a:t>nd</a:t>
            </a:r>
            <a:r>
              <a:rPr lang="en-US" dirty="0"/>
              <a:t>, 2020</a:t>
            </a:r>
          </a:p>
        </p:txBody>
      </p:sp>
    </p:spTree>
    <p:extLst>
      <p:ext uri="{BB962C8B-B14F-4D97-AF65-F5344CB8AC3E}">
        <p14:creationId xmlns:p14="http://schemas.microsoft.com/office/powerpoint/2010/main" val="133172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5847F-F841-45C4-BCFD-7096B2279F47}"/>
              </a:ext>
            </a:extLst>
          </p:cNvPr>
          <p:cNvSpPr>
            <a:spLocks noGrp="1"/>
          </p:cNvSpPr>
          <p:nvPr>
            <p:ph type="title"/>
          </p:nvPr>
        </p:nvSpPr>
        <p:spPr/>
        <p:txBody>
          <a:bodyPr/>
          <a:lstStyle/>
          <a:p>
            <a:r>
              <a:rPr lang="en-US" dirty="0"/>
              <a:t>Goals of the Redesign</a:t>
            </a:r>
          </a:p>
        </p:txBody>
      </p:sp>
      <p:sp>
        <p:nvSpPr>
          <p:cNvPr id="5" name="Content Placeholder 4">
            <a:extLst>
              <a:ext uri="{FF2B5EF4-FFF2-40B4-BE49-F238E27FC236}">
                <a16:creationId xmlns:a16="http://schemas.microsoft.com/office/drawing/2014/main" id="{2ED91DC9-8237-4CBA-A194-48C45BE310D0}"/>
              </a:ext>
            </a:extLst>
          </p:cNvPr>
          <p:cNvSpPr>
            <a:spLocks noGrp="1"/>
          </p:cNvSpPr>
          <p:nvPr>
            <p:ph idx="1"/>
          </p:nvPr>
        </p:nvSpPr>
        <p:spPr/>
        <p:txBody>
          <a:bodyPr/>
          <a:lstStyle/>
          <a:p>
            <a:r>
              <a:rPr lang="en-US" dirty="0"/>
              <a:t>Pivot away from a report- and administratively-focused process toward a more reflective, improvement-focused process</a:t>
            </a:r>
          </a:p>
          <a:p>
            <a:r>
              <a:rPr lang="en-US" dirty="0"/>
              <a:t>Leverage the annual reporting process (</a:t>
            </a:r>
            <a:r>
              <a:rPr lang="en-US" i="1" dirty="0"/>
              <a:t>Not be a superfluous add-on</a:t>
            </a:r>
            <a:r>
              <a:rPr lang="en-US" dirty="0"/>
              <a:t>)</a:t>
            </a:r>
          </a:p>
          <a:p>
            <a:r>
              <a:rPr lang="en-US" dirty="0"/>
              <a:t>Make the outputs of the process more meaningful to AES units</a:t>
            </a:r>
          </a:p>
          <a:p>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FD89C471-9CBD-4D9F-A959-974A0960EC20}"/>
              </a:ext>
            </a:extLst>
          </p:cNvPr>
          <p:cNvSpPr>
            <a:spLocks noGrp="1"/>
          </p:cNvSpPr>
          <p:nvPr>
            <p:ph type="sldNum" sz="quarter" idx="12"/>
          </p:nvPr>
        </p:nvSpPr>
        <p:spPr/>
        <p:txBody>
          <a:bodyPr/>
          <a:lstStyle/>
          <a:p>
            <a:fld id="{CD632B81-75F1-5244-BCEB-6734F00DE0EE}" type="slidenum">
              <a:rPr lang="en-US" smtClean="0"/>
              <a:pPr/>
              <a:t>10</a:t>
            </a:fld>
            <a:endParaRPr lang="en-US" dirty="0"/>
          </a:p>
        </p:txBody>
      </p:sp>
      <p:pic>
        <p:nvPicPr>
          <p:cNvPr id="10" name="Picture 9">
            <a:extLst>
              <a:ext uri="{FF2B5EF4-FFF2-40B4-BE49-F238E27FC236}">
                <a16:creationId xmlns:a16="http://schemas.microsoft.com/office/drawing/2014/main" id="{D9554E06-9121-4ECB-9BE1-AB044B0F924F}"/>
              </a:ext>
            </a:extLst>
          </p:cNvPr>
          <p:cNvPicPr>
            <a:picLocks noChangeAspect="1"/>
          </p:cNvPicPr>
          <p:nvPr/>
        </p:nvPicPr>
        <p:blipFill>
          <a:blip r:embed="rId3"/>
          <a:stretch>
            <a:fillRect/>
          </a:stretch>
        </p:blipFill>
        <p:spPr>
          <a:xfrm>
            <a:off x="5086723" y="3986305"/>
            <a:ext cx="2018553" cy="2018553"/>
          </a:xfrm>
          <a:prstGeom prst="rect">
            <a:avLst/>
          </a:prstGeom>
        </p:spPr>
      </p:pic>
    </p:spTree>
    <p:extLst>
      <p:ext uri="{BB962C8B-B14F-4D97-AF65-F5344CB8AC3E}">
        <p14:creationId xmlns:p14="http://schemas.microsoft.com/office/powerpoint/2010/main" val="152468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A800-D4A7-404B-8A74-F52C2A867774}"/>
              </a:ext>
            </a:extLst>
          </p:cNvPr>
          <p:cNvSpPr>
            <a:spLocks noGrp="1"/>
          </p:cNvSpPr>
          <p:nvPr>
            <p:ph type="title"/>
          </p:nvPr>
        </p:nvSpPr>
        <p:spPr/>
        <p:txBody>
          <a:bodyPr/>
          <a:lstStyle/>
          <a:p>
            <a:r>
              <a:rPr lang="en-US" dirty="0"/>
              <a:t>Highlights of Redesign</a:t>
            </a:r>
          </a:p>
        </p:txBody>
      </p:sp>
      <p:sp>
        <p:nvSpPr>
          <p:cNvPr id="3" name="Content Placeholder 2">
            <a:extLst>
              <a:ext uri="{FF2B5EF4-FFF2-40B4-BE49-F238E27FC236}">
                <a16:creationId xmlns:a16="http://schemas.microsoft.com/office/drawing/2014/main" id="{34F4B21A-2B77-4BE3-9FCB-2087849A25CF}"/>
              </a:ext>
            </a:extLst>
          </p:cNvPr>
          <p:cNvSpPr>
            <a:spLocks noGrp="1"/>
          </p:cNvSpPr>
          <p:nvPr>
            <p:ph idx="1"/>
          </p:nvPr>
        </p:nvSpPr>
        <p:spPr/>
        <p:txBody>
          <a:bodyPr>
            <a:normAutofit/>
          </a:bodyPr>
          <a:lstStyle/>
          <a:p>
            <a:r>
              <a:rPr lang="en-US" dirty="0"/>
              <a:t>Focus is shifted from “Product” to “Process” (Reflection)​</a:t>
            </a:r>
          </a:p>
          <a:p>
            <a:r>
              <a:rPr lang="en-US" dirty="0"/>
              <a:t>Process has been intentionally renamed</a:t>
            </a:r>
          </a:p>
          <a:p>
            <a:r>
              <a:rPr lang="en-US" dirty="0"/>
              <a:t>Designed to leverage the learning from the annual reporting process and feedback into it​</a:t>
            </a:r>
          </a:p>
          <a:p>
            <a:r>
              <a:rPr lang="en-US" dirty="0"/>
              <a:t>Provides structured guidance for individual and group reflection/assessment via structured discussions​</a:t>
            </a:r>
          </a:p>
          <a:p>
            <a:r>
              <a:rPr lang="en-US" dirty="0"/>
              <a:t>Designed to be reasonably undertaken in one semester (Fall)​</a:t>
            </a:r>
          </a:p>
        </p:txBody>
      </p:sp>
      <p:sp>
        <p:nvSpPr>
          <p:cNvPr id="4" name="Slide Number Placeholder 3">
            <a:extLst>
              <a:ext uri="{FF2B5EF4-FFF2-40B4-BE49-F238E27FC236}">
                <a16:creationId xmlns:a16="http://schemas.microsoft.com/office/drawing/2014/main" id="{1949CB1E-BB9F-46A6-A0D9-8E12785DCE35}"/>
              </a:ext>
            </a:extLst>
          </p:cNvPr>
          <p:cNvSpPr>
            <a:spLocks noGrp="1"/>
          </p:cNvSpPr>
          <p:nvPr>
            <p:ph type="sldNum" sz="quarter" idx="12"/>
          </p:nvPr>
        </p:nvSpPr>
        <p:spPr/>
        <p:txBody>
          <a:bodyPr/>
          <a:lstStyle/>
          <a:p>
            <a:fld id="{CD632B81-75F1-5244-BCEB-6734F00DE0EE}" type="slidenum">
              <a:rPr lang="en-US" smtClean="0"/>
              <a:pPr/>
              <a:t>11</a:t>
            </a:fld>
            <a:endParaRPr lang="en-US" dirty="0"/>
          </a:p>
        </p:txBody>
      </p:sp>
      <p:pic>
        <p:nvPicPr>
          <p:cNvPr id="6" name="Picture 5">
            <a:extLst>
              <a:ext uri="{FF2B5EF4-FFF2-40B4-BE49-F238E27FC236}">
                <a16:creationId xmlns:a16="http://schemas.microsoft.com/office/drawing/2014/main" id="{FFDACC19-6633-4872-90F3-F63BEF038209}"/>
              </a:ext>
            </a:extLst>
          </p:cNvPr>
          <p:cNvPicPr>
            <a:picLocks noChangeAspect="1"/>
          </p:cNvPicPr>
          <p:nvPr/>
        </p:nvPicPr>
        <p:blipFill>
          <a:blip r:embed="rId3"/>
          <a:stretch>
            <a:fillRect/>
          </a:stretch>
        </p:blipFill>
        <p:spPr>
          <a:xfrm>
            <a:off x="10006105" y="57475"/>
            <a:ext cx="2024529" cy="2024529"/>
          </a:xfrm>
          <a:prstGeom prst="rect">
            <a:avLst/>
          </a:prstGeom>
        </p:spPr>
      </p:pic>
    </p:spTree>
    <p:extLst>
      <p:ext uri="{BB962C8B-B14F-4D97-AF65-F5344CB8AC3E}">
        <p14:creationId xmlns:p14="http://schemas.microsoft.com/office/powerpoint/2010/main" val="237877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9DFB3-1BB1-4CDE-95B9-1CD3E1CC1888}"/>
              </a:ext>
            </a:extLst>
          </p:cNvPr>
          <p:cNvSpPr>
            <a:spLocks noGrp="1"/>
          </p:cNvSpPr>
          <p:nvPr>
            <p:ph type="title"/>
          </p:nvPr>
        </p:nvSpPr>
        <p:spPr/>
        <p:txBody>
          <a:bodyPr/>
          <a:lstStyle/>
          <a:p>
            <a:r>
              <a:rPr lang="en-US" dirty="0"/>
              <a:t>AES PR Process Overview</a:t>
            </a:r>
          </a:p>
        </p:txBody>
      </p:sp>
      <p:sp>
        <p:nvSpPr>
          <p:cNvPr id="3" name="Content Placeholder 2">
            <a:extLst>
              <a:ext uri="{FF2B5EF4-FFF2-40B4-BE49-F238E27FC236}">
                <a16:creationId xmlns:a16="http://schemas.microsoft.com/office/drawing/2014/main" id="{444306B1-3C65-4297-A143-342FD7B19522}"/>
              </a:ext>
            </a:extLst>
          </p:cNvPr>
          <p:cNvSpPr>
            <a:spLocks noGrp="1"/>
          </p:cNvSpPr>
          <p:nvPr>
            <p:ph idx="1"/>
          </p:nvPr>
        </p:nvSpPr>
        <p:spPr/>
        <p:txBody>
          <a:bodyPr/>
          <a:lstStyle/>
          <a:p>
            <a:pPr fontAlgn="base"/>
            <a:r>
              <a:rPr lang="en-US" dirty="0"/>
              <a:t>AES Program Reflection Process is broken down into 4 parts:​</a:t>
            </a:r>
          </a:p>
          <a:p>
            <a:pPr fontAlgn="base"/>
            <a:endParaRPr lang="en-US" dirty="0"/>
          </a:p>
          <a:p>
            <a:pPr marL="457200" lvl="1" indent="0" fontAlgn="base">
              <a:buNone/>
            </a:pPr>
            <a:r>
              <a:rPr lang="en-US" dirty="0"/>
              <a:t>​</a:t>
            </a:r>
          </a:p>
          <a:p>
            <a:endParaRPr lang="en-US" dirty="0"/>
          </a:p>
        </p:txBody>
      </p:sp>
      <p:sp>
        <p:nvSpPr>
          <p:cNvPr id="4" name="Slide Number Placeholder 3">
            <a:extLst>
              <a:ext uri="{FF2B5EF4-FFF2-40B4-BE49-F238E27FC236}">
                <a16:creationId xmlns:a16="http://schemas.microsoft.com/office/drawing/2014/main" id="{1296B3D6-83B1-45E1-A10A-FCF466DBFC31}"/>
              </a:ext>
            </a:extLst>
          </p:cNvPr>
          <p:cNvSpPr>
            <a:spLocks noGrp="1"/>
          </p:cNvSpPr>
          <p:nvPr>
            <p:ph type="sldNum" sz="quarter" idx="12"/>
          </p:nvPr>
        </p:nvSpPr>
        <p:spPr/>
        <p:txBody>
          <a:bodyPr/>
          <a:lstStyle/>
          <a:p>
            <a:fld id="{CD632B81-75F1-5244-BCEB-6734F00DE0EE}" type="slidenum">
              <a:rPr lang="en-US" smtClean="0"/>
              <a:pPr/>
              <a:t>12</a:t>
            </a:fld>
            <a:endParaRPr lang="en-US" dirty="0"/>
          </a:p>
        </p:txBody>
      </p:sp>
      <p:graphicFrame>
        <p:nvGraphicFramePr>
          <p:cNvPr id="6" name="Table 5">
            <a:extLst>
              <a:ext uri="{FF2B5EF4-FFF2-40B4-BE49-F238E27FC236}">
                <a16:creationId xmlns:a16="http://schemas.microsoft.com/office/drawing/2014/main" id="{9060F120-D301-460E-8581-6D66C6F90631}"/>
              </a:ext>
            </a:extLst>
          </p:cNvPr>
          <p:cNvGraphicFramePr>
            <a:graphicFrameLocks noGrp="1"/>
          </p:cNvGraphicFramePr>
          <p:nvPr>
            <p:extLst>
              <p:ext uri="{D42A27DB-BD31-4B8C-83A1-F6EECF244321}">
                <p14:modId xmlns:p14="http://schemas.microsoft.com/office/powerpoint/2010/main" val="3533208364"/>
              </p:ext>
            </p:extLst>
          </p:nvPr>
        </p:nvGraphicFramePr>
        <p:xfrm>
          <a:off x="1996141" y="2428937"/>
          <a:ext cx="8821271" cy="3200400"/>
        </p:xfrm>
        <a:graphic>
          <a:graphicData uri="http://schemas.openxmlformats.org/drawingml/2006/table">
            <a:tbl>
              <a:tblPr firstRow="1" bandRow="1">
                <a:tableStyleId>{5C22544A-7EE6-4342-B048-85BDC9FD1C3A}</a:tableStyleId>
              </a:tblPr>
              <a:tblGrid>
                <a:gridCol w="1478861">
                  <a:extLst>
                    <a:ext uri="{9D8B030D-6E8A-4147-A177-3AD203B41FA5}">
                      <a16:colId xmlns:a16="http://schemas.microsoft.com/office/drawing/2014/main" val="1639417500"/>
                    </a:ext>
                  </a:extLst>
                </a:gridCol>
                <a:gridCol w="5501299">
                  <a:extLst>
                    <a:ext uri="{9D8B030D-6E8A-4147-A177-3AD203B41FA5}">
                      <a16:colId xmlns:a16="http://schemas.microsoft.com/office/drawing/2014/main" val="2077178677"/>
                    </a:ext>
                  </a:extLst>
                </a:gridCol>
                <a:gridCol w="1841111">
                  <a:extLst>
                    <a:ext uri="{9D8B030D-6E8A-4147-A177-3AD203B41FA5}">
                      <a16:colId xmlns:a16="http://schemas.microsoft.com/office/drawing/2014/main" val="1906210015"/>
                    </a:ext>
                  </a:extLst>
                </a:gridCol>
              </a:tblGrid>
              <a:tr h="370840">
                <a:tc>
                  <a:txBody>
                    <a:bodyPr/>
                    <a:lstStyle/>
                    <a:p>
                      <a:r>
                        <a:rPr lang="en-US" sz="2000" dirty="0"/>
                        <a:t>Component</a:t>
                      </a:r>
                    </a:p>
                  </a:txBody>
                  <a:tcPr>
                    <a:solidFill>
                      <a:srgbClr val="203864"/>
                    </a:solidFill>
                  </a:tcPr>
                </a:tc>
                <a:tc>
                  <a:txBody>
                    <a:bodyPr/>
                    <a:lstStyle/>
                    <a:p>
                      <a:r>
                        <a:rPr lang="en-US" sz="2000" dirty="0"/>
                        <a:t>Description</a:t>
                      </a:r>
                    </a:p>
                  </a:txBody>
                  <a:tcPr>
                    <a:solidFill>
                      <a:srgbClr val="203864"/>
                    </a:solidFill>
                  </a:tcPr>
                </a:tc>
                <a:tc>
                  <a:txBody>
                    <a:bodyPr/>
                    <a:lstStyle/>
                    <a:p>
                      <a:r>
                        <a:rPr lang="en-US" sz="2000" dirty="0"/>
                        <a:t>Timeframe</a:t>
                      </a:r>
                    </a:p>
                  </a:txBody>
                  <a:tcPr>
                    <a:solidFill>
                      <a:srgbClr val="203864"/>
                    </a:solidFill>
                  </a:tcPr>
                </a:tc>
                <a:extLst>
                  <a:ext uri="{0D108BD9-81ED-4DB2-BD59-A6C34878D82A}">
                    <a16:rowId xmlns:a16="http://schemas.microsoft.com/office/drawing/2014/main" val="2751176099"/>
                  </a:ext>
                </a:extLst>
              </a:tr>
              <a:tr h="370840">
                <a:tc>
                  <a:txBody>
                    <a:bodyPr/>
                    <a:lstStyle/>
                    <a:p>
                      <a:r>
                        <a:rPr lang="en-US" sz="2000" dirty="0"/>
                        <a:t>Part 1</a:t>
                      </a:r>
                    </a:p>
                  </a:txBody>
                  <a:tcPr anchor="ctr"/>
                </a:tc>
                <a:tc>
                  <a:txBody>
                    <a:bodyPr/>
                    <a:lstStyle/>
                    <a:p>
                      <a:r>
                        <a:rPr lang="en-US" sz="2000" dirty="0"/>
                        <a:t>Review of previous years’ annual reports and team discussions</a:t>
                      </a:r>
                    </a:p>
                  </a:txBody>
                  <a:tcPr/>
                </a:tc>
                <a:tc>
                  <a:txBody>
                    <a:bodyPr/>
                    <a:lstStyle/>
                    <a:p>
                      <a:pPr algn="ctr"/>
                      <a:r>
                        <a:rPr lang="en-US" dirty="0"/>
                        <a:t>August - September</a:t>
                      </a:r>
                    </a:p>
                  </a:txBody>
                  <a:tcPr anchor="ctr"/>
                </a:tc>
                <a:extLst>
                  <a:ext uri="{0D108BD9-81ED-4DB2-BD59-A6C34878D82A}">
                    <a16:rowId xmlns:a16="http://schemas.microsoft.com/office/drawing/2014/main" val="586658510"/>
                  </a:ext>
                </a:extLst>
              </a:tr>
              <a:tr h="370840">
                <a:tc>
                  <a:txBody>
                    <a:bodyPr/>
                    <a:lstStyle/>
                    <a:p>
                      <a:r>
                        <a:rPr lang="en-US" sz="2000" dirty="0"/>
                        <a:t>Part 2</a:t>
                      </a:r>
                    </a:p>
                  </a:txBody>
                  <a:tcPr anchor="ctr"/>
                </a:tc>
                <a:tc>
                  <a:txBody>
                    <a:bodyPr/>
                    <a:lstStyle/>
                    <a:p>
                      <a:r>
                        <a:rPr lang="en-US" sz="2000" dirty="0"/>
                        <a:t>Co-development of draft template document (based on assessment and reflection)​</a:t>
                      </a:r>
                    </a:p>
                  </a:txBody>
                  <a:tcPr/>
                </a:tc>
                <a:tc>
                  <a:txBody>
                    <a:bodyPr/>
                    <a:lstStyle/>
                    <a:p>
                      <a:pPr algn="ctr"/>
                      <a:r>
                        <a:rPr lang="en-US" dirty="0"/>
                        <a:t>September</a:t>
                      </a:r>
                    </a:p>
                  </a:txBody>
                  <a:tcPr anchor="ctr"/>
                </a:tc>
                <a:extLst>
                  <a:ext uri="{0D108BD9-81ED-4DB2-BD59-A6C34878D82A}">
                    <a16:rowId xmlns:a16="http://schemas.microsoft.com/office/drawing/2014/main" val="1620711747"/>
                  </a:ext>
                </a:extLst>
              </a:tr>
              <a:tr h="370840">
                <a:tc>
                  <a:txBody>
                    <a:bodyPr/>
                    <a:lstStyle/>
                    <a:p>
                      <a:r>
                        <a:rPr lang="en-US" sz="2000" dirty="0"/>
                        <a:t>Part 3</a:t>
                      </a:r>
                    </a:p>
                  </a:txBody>
                  <a:tcPr anchor="ctr"/>
                </a:tc>
                <a:tc>
                  <a:txBody>
                    <a:bodyPr/>
                    <a:lstStyle/>
                    <a:p>
                      <a:r>
                        <a:rPr lang="en-US" sz="2000" dirty="0"/>
                        <a:t>External feedback conversations to revise and refine the template​</a:t>
                      </a:r>
                    </a:p>
                  </a:txBody>
                  <a:tcPr/>
                </a:tc>
                <a:tc>
                  <a:txBody>
                    <a:bodyPr/>
                    <a:lstStyle/>
                    <a:p>
                      <a:pPr algn="ctr"/>
                      <a:r>
                        <a:rPr lang="en-US" dirty="0"/>
                        <a:t>October - November</a:t>
                      </a:r>
                    </a:p>
                  </a:txBody>
                  <a:tcPr anchor="ctr"/>
                </a:tc>
                <a:extLst>
                  <a:ext uri="{0D108BD9-81ED-4DB2-BD59-A6C34878D82A}">
                    <a16:rowId xmlns:a16="http://schemas.microsoft.com/office/drawing/2014/main" val="612433947"/>
                  </a:ext>
                </a:extLst>
              </a:tr>
              <a:tr h="370840">
                <a:tc>
                  <a:txBody>
                    <a:bodyPr/>
                    <a:lstStyle/>
                    <a:p>
                      <a:r>
                        <a:rPr lang="en-US" sz="2000" dirty="0"/>
                        <a:t>Part 4</a:t>
                      </a:r>
                    </a:p>
                  </a:txBody>
                  <a:tcPr anchor="ctr"/>
                </a:tc>
                <a:tc>
                  <a:txBody>
                    <a:bodyPr/>
                    <a:lstStyle/>
                    <a:p>
                      <a:r>
                        <a:rPr lang="en-US" sz="2000" dirty="0"/>
                        <a:t>Using the template to complete annual report template and implementing your new plan</a:t>
                      </a:r>
                    </a:p>
                  </a:txBody>
                  <a:tcPr/>
                </a:tc>
                <a:tc>
                  <a:txBody>
                    <a:bodyPr/>
                    <a:lstStyle/>
                    <a:p>
                      <a:pPr algn="ctr"/>
                      <a:r>
                        <a:rPr lang="en-US" dirty="0"/>
                        <a:t>November - December</a:t>
                      </a:r>
                    </a:p>
                  </a:txBody>
                  <a:tcPr anchor="ctr"/>
                </a:tc>
                <a:extLst>
                  <a:ext uri="{0D108BD9-81ED-4DB2-BD59-A6C34878D82A}">
                    <a16:rowId xmlns:a16="http://schemas.microsoft.com/office/drawing/2014/main" val="3337333950"/>
                  </a:ext>
                </a:extLst>
              </a:tr>
            </a:tbl>
          </a:graphicData>
        </a:graphic>
      </p:graphicFrame>
    </p:spTree>
    <p:extLst>
      <p:ext uri="{BB962C8B-B14F-4D97-AF65-F5344CB8AC3E}">
        <p14:creationId xmlns:p14="http://schemas.microsoft.com/office/powerpoint/2010/main" val="232580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8BEA-B531-41DE-9932-F8AB297EC4AF}"/>
              </a:ext>
            </a:extLst>
          </p:cNvPr>
          <p:cNvSpPr>
            <a:spLocks noGrp="1"/>
          </p:cNvSpPr>
          <p:nvPr>
            <p:ph type="title"/>
          </p:nvPr>
        </p:nvSpPr>
        <p:spPr/>
        <p:txBody>
          <a:bodyPr/>
          <a:lstStyle/>
          <a:p>
            <a:r>
              <a:rPr lang="en-US" b="1" dirty="0"/>
              <a:t>Part 1</a:t>
            </a:r>
            <a:r>
              <a:rPr lang="en-US" dirty="0"/>
              <a:t> – Review of Previous Years’ Annual Reports</a:t>
            </a:r>
          </a:p>
        </p:txBody>
      </p:sp>
      <p:graphicFrame>
        <p:nvGraphicFramePr>
          <p:cNvPr id="5" name="Content Placeholder 4">
            <a:extLst>
              <a:ext uri="{FF2B5EF4-FFF2-40B4-BE49-F238E27FC236}">
                <a16:creationId xmlns:a16="http://schemas.microsoft.com/office/drawing/2014/main" id="{89AFC72D-56E4-45EA-8E61-7241B3500BCF}"/>
              </a:ext>
            </a:extLst>
          </p:cNvPr>
          <p:cNvGraphicFramePr>
            <a:graphicFrameLocks noGrp="1"/>
          </p:cNvGraphicFramePr>
          <p:nvPr>
            <p:ph idx="1"/>
            <p:extLst>
              <p:ext uri="{D42A27DB-BD31-4B8C-83A1-F6EECF244321}">
                <p14:modId xmlns:p14="http://schemas.microsoft.com/office/powerpoint/2010/main" val="3524578254"/>
              </p:ext>
            </p:extLst>
          </p:nvPr>
        </p:nvGraphicFramePr>
        <p:xfrm>
          <a:off x="838200" y="1825625"/>
          <a:ext cx="10515600" cy="3205480"/>
        </p:xfrm>
        <a:graphic>
          <a:graphicData uri="http://schemas.openxmlformats.org/drawingml/2006/table">
            <a:tbl>
              <a:tblPr firstRow="1" bandRow="1">
                <a:tableStyleId>{5C22544A-7EE6-4342-B048-85BDC9FD1C3A}</a:tableStyleId>
              </a:tblPr>
              <a:tblGrid>
                <a:gridCol w="4104341">
                  <a:extLst>
                    <a:ext uri="{9D8B030D-6E8A-4147-A177-3AD203B41FA5}">
                      <a16:colId xmlns:a16="http://schemas.microsoft.com/office/drawing/2014/main" val="3344713860"/>
                    </a:ext>
                  </a:extLst>
                </a:gridCol>
                <a:gridCol w="2695388">
                  <a:extLst>
                    <a:ext uri="{9D8B030D-6E8A-4147-A177-3AD203B41FA5}">
                      <a16:colId xmlns:a16="http://schemas.microsoft.com/office/drawing/2014/main" val="1709254517"/>
                    </a:ext>
                  </a:extLst>
                </a:gridCol>
                <a:gridCol w="2438400">
                  <a:extLst>
                    <a:ext uri="{9D8B030D-6E8A-4147-A177-3AD203B41FA5}">
                      <a16:colId xmlns:a16="http://schemas.microsoft.com/office/drawing/2014/main" val="3598110809"/>
                    </a:ext>
                  </a:extLst>
                </a:gridCol>
                <a:gridCol w="1277471">
                  <a:extLst>
                    <a:ext uri="{9D8B030D-6E8A-4147-A177-3AD203B41FA5}">
                      <a16:colId xmlns:a16="http://schemas.microsoft.com/office/drawing/2014/main" val="4265659550"/>
                    </a:ext>
                  </a:extLst>
                </a:gridCol>
              </a:tblGrid>
              <a:tr h="370840">
                <a:tc>
                  <a:txBody>
                    <a:bodyPr/>
                    <a:lstStyle/>
                    <a:p>
                      <a:pPr algn="ctr"/>
                      <a:r>
                        <a:rPr lang="en-US" dirty="0"/>
                        <a:t>Steps</a:t>
                      </a:r>
                    </a:p>
                  </a:txBody>
                  <a:tcPr anchor="ctr">
                    <a:solidFill>
                      <a:srgbClr val="203864"/>
                    </a:solidFill>
                  </a:tcPr>
                </a:tc>
                <a:tc>
                  <a:txBody>
                    <a:bodyPr/>
                    <a:lstStyle/>
                    <a:p>
                      <a:pPr algn="ctr"/>
                      <a:r>
                        <a:rPr lang="en-US" dirty="0"/>
                        <a:t>Who</a:t>
                      </a:r>
                    </a:p>
                  </a:txBody>
                  <a:tcPr anchor="ctr">
                    <a:solidFill>
                      <a:srgbClr val="2038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Resources/ Templates</a:t>
                      </a:r>
                    </a:p>
                  </a:txBody>
                  <a:tcPr anchor="ctr">
                    <a:solidFill>
                      <a:srgbClr val="203864"/>
                    </a:solidFill>
                  </a:tcPr>
                </a:tc>
                <a:tc>
                  <a:txBody>
                    <a:bodyPr/>
                    <a:lstStyle/>
                    <a:p>
                      <a:pPr algn="ctr"/>
                      <a:r>
                        <a:rPr lang="en-US" dirty="0"/>
                        <a:t>Timeframe</a:t>
                      </a:r>
                    </a:p>
                  </a:txBody>
                  <a:tcPr anchor="ctr">
                    <a:solidFill>
                      <a:srgbClr val="203864"/>
                    </a:solidFill>
                  </a:tcPr>
                </a:tc>
                <a:extLst>
                  <a:ext uri="{0D108BD9-81ED-4DB2-BD59-A6C34878D82A}">
                    <a16:rowId xmlns:a16="http://schemas.microsoft.com/office/drawing/2014/main" val="2551637981"/>
                  </a:ext>
                </a:extLst>
              </a:tr>
              <a:tr h="370840">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Reviews of previous years’ annual reports and other relevant data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Discussion(s) to unpack learnings and brainstorming about future direction </a:t>
                      </a:r>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Entire unit team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Entire unit team, led by unit leader(s) </a:t>
                      </a:r>
                    </a:p>
                    <a:p>
                      <a:endParaRPr lang="en-US" dirty="0"/>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Guiding Questions and Prompts for Team Members’ Individual Assessment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Facilitation guide (for team member leading brainstorming and discussion) </a:t>
                      </a:r>
                    </a:p>
                  </a:txBody>
                  <a:tcPr/>
                </a:tc>
                <a:tc>
                  <a:txBody>
                    <a:bodyPr/>
                    <a:lstStyle/>
                    <a:p>
                      <a:r>
                        <a:rPr lang="en-US" sz="1800" b="0" i="0" kern="1200" dirty="0">
                          <a:solidFill>
                            <a:schemeClr val="dk1"/>
                          </a:solidFill>
                          <a:effectLst/>
                          <a:latin typeface="+mn-lt"/>
                          <a:ea typeface="+mn-ea"/>
                          <a:cs typeface="+mn-cs"/>
                        </a:rPr>
                        <a:t>August - September </a:t>
                      </a:r>
                      <a:endParaRPr lang="en-US" dirty="0"/>
                    </a:p>
                  </a:txBody>
                  <a:tcPr/>
                </a:tc>
                <a:extLst>
                  <a:ext uri="{0D108BD9-81ED-4DB2-BD59-A6C34878D82A}">
                    <a16:rowId xmlns:a16="http://schemas.microsoft.com/office/drawing/2014/main" val="293445398"/>
                  </a:ext>
                </a:extLst>
              </a:tr>
            </a:tbl>
          </a:graphicData>
        </a:graphic>
      </p:graphicFrame>
      <p:sp>
        <p:nvSpPr>
          <p:cNvPr id="4" name="Slide Number Placeholder 3">
            <a:extLst>
              <a:ext uri="{FF2B5EF4-FFF2-40B4-BE49-F238E27FC236}">
                <a16:creationId xmlns:a16="http://schemas.microsoft.com/office/drawing/2014/main" id="{CAF00868-DB55-4537-B397-F1CA4994C03F}"/>
              </a:ext>
            </a:extLst>
          </p:cNvPr>
          <p:cNvSpPr>
            <a:spLocks noGrp="1"/>
          </p:cNvSpPr>
          <p:nvPr>
            <p:ph type="sldNum" sz="quarter" idx="12"/>
          </p:nvPr>
        </p:nvSpPr>
        <p:spPr/>
        <p:txBody>
          <a:bodyPr/>
          <a:lstStyle/>
          <a:p>
            <a:fld id="{CD632B81-75F1-5244-BCEB-6734F00DE0EE}" type="slidenum">
              <a:rPr lang="en-US" smtClean="0"/>
              <a:pPr/>
              <a:t>13</a:t>
            </a:fld>
            <a:endParaRPr lang="en-US" dirty="0"/>
          </a:p>
        </p:txBody>
      </p:sp>
      <p:pic>
        <p:nvPicPr>
          <p:cNvPr id="9" name="Picture 8">
            <a:extLst>
              <a:ext uri="{FF2B5EF4-FFF2-40B4-BE49-F238E27FC236}">
                <a16:creationId xmlns:a16="http://schemas.microsoft.com/office/drawing/2014/main" id="{F0186BEB-1BD0-4AF8-A59B-E78871ECD603}"/>
              </a:ext>
            </a:extLst>
          </p:cNvPr>
          <p:cNvPicPr>
            <a:picLocks noChangeAspect="1"/>
          </p:cNvPicPr>
          <p:nvPr/>
        </p:nvPicPr>
        <p:blipFill>
          <a:blip r:embed="rId3"/>
          <a:stretch>
            <a:fillRect/>
          </a:stretch>
        </p:blipFill>
        <p:spPr>
          <a:xfrm>
            <a:off x="10189882" y="191201"/>
            <a:ext cx="1446305" cy="1446305"/>
          </a:xfrm>
          <a:prstGeom prst="rect">
            <a:avLst/>
          </a:prstGeom>
        </p:spPr>
      </p:pic>
    </p:spTree>
    <p:extLst>
      <p:ext uri="{BB962C8B-B14F-4D97-AF65-F5344CB8AC3E}">
        <p14:creationId xmlns:p14="http://schemas.microsoft.com/office/powerpoint/2010/main" val="2302377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8BEA-B531-41DE-9932-F8AB297EC4AF}"/>
              </a:ext>
            </a:extLst>
          </p:cNvPr>
          <p:cNvSpPr>
            <a:spLocks noGrp="1"/>
          </p:cNvSpPr>
          <p:nvPr>
            <p:ph type="title"/>
          </p:nvPr>
        </p:nvSpPr>
        <p:spPr/>
        <p:txBody>
          <a:bodyPr/>
          <a:lstStyle/>
          <a:p>
            <a:r>
              <a:rPr lang="en-US" b="1" dirty="0"/>
              <a:t>Part 2</a:t>
            </a:r>
            <a:r>
              <a:rPr lang="en-US" dirty="0"/>
              <a:t> – Co-Development of Template Document </a:t>
            </a:r>
          </a:p>
        </p:txBody>
      </p:sp>
      <p:graphicFrame>
        <p:nvGraphicFramePr>
          <p:cNvPr id="5" name="Content Placeholder 4">
            <a:extLst>
              <a:ext uri="{FF2B5EF4-FFF2-40B4-BE49-F238E27FC236}">
                <a16:creationId xmlns:a16="http://schemas.microsoft.com/office/drawing/2014/main" id="{89AFC72D-56E4-45EA-8E61-7241B3500BCF}"/>
              </a:ext>
            </a:extLst>
          </p:cNvPr>
          <p:cNvGraphicFramePr>
            <a:graphicFrameLocks noGrp="1"/>
          </p:cNvGraphicFramePr>
          <p:nvPr>
            <p:ph idx="1"/>
            <p:extLst>
              <p:ext uri="{D42A27DB-BD31-4B8C-83A1-F6EECF244321}">
                <p14:modId xmlns:p14="http://schemas.microsoft.com/office/powerpoint/2010/main" val="64080463"/>
              </p:ext>
            </p:extLst>
          </p:nvPr>
        </p:nvGraphicFramePr>
        <p:xfrm>
          <a:off x="838200" y="1825625"/>
          <a:ext cx="10515600" cy="1554480"/>
        </p:xfrm>
        <a:graphic>
          <a:graphicData uri="http://schemas.openxmlformats.org/drawingml/2006/table">
            <a:tbl>
              <a:tblPr firstRow="1" bandRow="1">
                <a:tableStyleId>{5C22544A-7EE6-4342-B048-85BDC9FD1C3A}</a:tableStyleId>
              </a:tblPr>
              <a:tblGrid>
                <a:gridCol w="4104341">
                  <a:extLst>
                    <a:ext uri="{9D8B030D-6E8A-4147-A177-3AD203B41FA5}">
                      <a16:colId xmlns:a16="http://schemas.microsoft.com/office/drawing/2014/main" val="3344713860"/>
                    </a:ext>
                  </a:extLst>
                </a:gridCol>
                <a:gridCol w="2695388">
                  <a:extLst>
                    <a:ext uri="{9D8B030D-6E8A-4147-A177-3AD203B41FA5}">
                      <a16:colId xmlns:a16="http://schemas.microsoft.com/office/drawing/2014/main" val="1709254517"/>
                    </a:ext>
                  </a:extLst>
                </a:gridCol>
                <a:gridCol w="2115671">
                  <a:extLst>
                    <a:ext uri="{9D8B030D-6E8A-4147-A177-3AD203B41FA5}">
                      <a16:colId xmlns:a16="http://schemas.microsoft.com/office/drawing/2014/main" val="3598110809"/>
                    </a:ext>
                  </a:extLst>
                </a:gridCol>
                <a:gridCol w="1600200">
                  <a:extLst>
                    <a:ext uri="{9D8B030D-6E8A-4147-A177-3AD203B41FA5}">
                      <a16:colId xmlns:a16="http://schemas.microsoft.com/office/drawing/2014/main" val="4265659550"/>
                    </a:ext>
                  </a:extLst>
                </a:gridCol>
              </a:tblGrid>
              <a:tr h="370840">
                <a:tc>
                  <a:txBody>
                    <a:bodyPr/>
                    <a:lstStyle/>
                    <a:p>
                      <a:pPr algn="ctr"/>
                      <a:r>
                        <a:rPr lang="en-US" dirty="0"/>
                        <a:t>Steps</a:t>
                      </a:r>
                    </a:p>
                  </a:txBody>
                  <a:tcPr anchor="ctr">
                    <a:solidFill>
                      <a:srgbClr val="203864"/>
                    </a:solidFill>
                  </a:tcPr>
                </a:tc>
                <a:tc>
                  <a:txBody>
                    <a:bodyPr/>
                    <a:lstStyle/>
                    <a:p>
                      <a:pPr algn="ctr"/>
                      <a:r>
                        <a:rPr lang="en-US" dirty="0"/>
                        <a:t>Who</a:t>
                      </a:r>
                    </a:p>
                  </a:txBody>
                  <a:tcPr anchor="ctr">
                    <a:solidFill>
                      <a:srgbClr val="2038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Resources/ Templates</a:t>
                      </a:r>
                    </a:p>
                  </a:txBody>
                  <a:tcPr anchor="ctr">
                    <a:solidFill>
                      <a:srgbClr val="203864"/>
                    </a:solidFill>
                  </a:tcPr>
                </a:tc>
                <a:tc>
                  <a:txBody>
                    <a:bodyPr/>
                    <a:lstStyle/>
                    <a:p>
                      <a:pPr algn="ctr"/>
                      <a:r>
                        <a:rPr lang="en-US" dirty="0"/>
                        <a:t>Timeframe</a:t>
                      </a:r>
                    </a:p>
                  </a:txBody>
                  <a:tcPr anchor="ctr">
                    <a:solidFill>
                      <a:srgbClr val="203864"/>
                    </a:solidFill>
                  </a:tcPr>
                </a:tc>
                <a:extLst>
                  <a:ext uri="{0D108BD9-81ED-4DB2-BD59-A6C34878D82A}">
                    <a16:rowId xmlns:a16="http://schemas.microsoft.com/office/drawing/2014/main" val="2551637981"/>
                  </a:ext>
                </a:extLst>
              </a:tr>
              <a:tr h="370840">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Completion of first draft of AES PR template </a:t>
                      </a:r>
                      <a:endParaRPr lang="en-US" dirty="0"/>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Unit Team designee (Likely unit leader[s]) </a:t>
                      </a:r>
                      <a:endParaRPr lang="en-US" dirty="0"/>
                    </a:p>
                  </a:txBody>
                  <a:tcPr/>
                </a:tc>
                <a:tc>
                  <a:txBody>
                    <a:bodyPr/>
                    <a:lstStyle/>
                    <a:p>
                      <a:pPr marL="285750" indent="-285750">
                        <a:buFont typeface="Arial" panose="020B0604020202020204" pitchFamily="34" charset="0"/>
                        <a:buChar char="•"/>
                      </a:pPr>
                      <a:r>
                        <a:rPr lang="en-US" dirty="0"/>
                        <a:t>AES Program Reflection Template</a:t>
                      </a:r>
                    </a:p>
                  </a:txBody>
                  <a:tcPr/>
                </a:tc>
                <a:tc>
                  <a:txBody>
                    <a:bodyPr/>
                    <a:lstStyle/>
                    <a:p>
                      <a:r>
                        <a:rPr lang="en-US" dirty="0"/>
                        <a:t>September</a:t>
                      </a:r>
                    </a:p>
                  </a:txBody>
                  <a:tcPr/>
                </a:tc>
                <a:extLst>
                  <a:ext uri="{0D108BD9-81ED-4DB2-BD59-A6C34878D82A}">
                    <a16:rowId xmlns:a16="http://schemas.microsoft.com/office/drawing/2014/main" val="293445398"/>
                  </a:ext>
                </a:extLst>
              </a:tr>
            </a:tbl>
          </a:graphicData>
        </a:graphic>
      </p:graphicFrame>
      <p:sp>
        <p:nvSpPr>
          <p:cNvPr id="4" name="Slide Number Placeholder 3">
            <a:extLst>
              <a:ext uri="{FF2B5EF4-FFF2-40B4-BE49-F238E27FC236}">
                <a16:creationId xmlns:a16="http://schemas.microsoft.com/office/drawing/2014/main" id="{CAF00868-DB55-4537-B397-F1CA4994C03F}"/>
              </a:ext>
            </a:extLst>
          </p:cNvPr>
          <p:cNvSpPr>
            <a:spLocks noGrp="1"/>
          </p:cNvSpPr>
          <p:nvPr>
            <p:ph type="sldNum" sz="quarter" idx="12"/>
          </p:nvPr>
        </p:nvSpPr>
        <p:spPr/>
        <p:txBody>
          <a:bodyPr/>
          <a:lstStyle/>
          <a:p>
            <a:fld id="{CD632B81-75F1-5244-BCEB-6734F00DE0EE}" type="slidenum">
              <a:rPr lang="en-US" smtClean="0"/>
              <a:pPr/>
              <a:t>14</a:t>
            </a:fld>
            <a:endParaRPr lang="en-US" dirty="0"/>
          </a:p>
        </p:txBody>
      </p:sp>
      <p:pic>
        <p:nvPicPr>
          <p:cNvPr id="6" name="Picture 5">
            <a:extLst>
              <a:ext uri="{FF2B5EF4-FFF2-40B4-BE49-F238E27FC236}">
                <a16:creationId xmlns:a16="http://schemas.microsoft.com/office/drawing/2014/main" id="{04300CD1-CD4E-41AA-ACC1-DD7462FA122C}"/>
              </a:ext>
            </a:extLst>
          </p:cNvPr>
          <p:cNvPicPr>
            <a:picLocks noChangeAspect="1"/>
          </p:cNvPicPr>
          <p:nvPr/>
        </p:nvPicPr>
        <p:blipFill>
          <a:blip r:embed="rId3"/>
          <a:stretch>
            <a:fillRect/>
          </a:stretch>
        </p:blipFill>
        <p:spPr>
          <a:xfrm>
            <a:off x="10118164" y="206141"/>
            <a:ext cx="1643529" cy="1643529"/>
          </a:xfrm>
          <a:prstGeom prst="rect">
            <a:avLst/>
          </a:prstGeom>
        </p:spPr>
      </p:pic>
    </p:spTree>
    <p:extLst>
      <p:ext uri="{BB962C8B-B14F-4D97-AF65-F5344CB8AC3E}">
        <p14:creationId xmlns:p14="http://schemas.microsoft.com/office/powerpoint/2010/main" val="286861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8BEA-B531-41DE-9932-F8AB297EC4AF}"/>
              </a:ext>
            </a:extLst>
          </p:cNvPr>
          <p:cNvSpPr>
            <a:spLocks noGrp="1"/>
          </p:cNvSpPr>
          <p:nvPr>
            <p:ph type="title"/>
          </p:nvPr>
        </p:nvSpPr>
        <p:spPr/>
        <p:txBody>
          <a:bodyPr/>
          <a:lstStyle/>
          <a:p>
            <a:r>
              <a:rPr lang="en-US" b="1" dirty="0"/>
              <a:t>Part 3</a:t>
            </a:r>
            <a:r>
              <a:rPr lang="en-US" dirty="0"/>
              <a:t> – Feedback and Revision </a:t>
            </a:r>
          </a:p>
        </p:txBody>
      </p:sp>
      <p:graphicFrame>
        <p:nvGraphicFramePr>
          <p:cNvPr id="5" name="Content Placeholder 4">
            <a:extLst>
              <a:ext uri="{FF2B5EF4-FFF2-40B4-BE49-F238E27FC236}">
                <a16:creationId xmlns:a16="http://schemas.microsoft.com/office/drawing/2014/main" id="{89AFC72D-56E4-45EA-8E61-7241B3500BCF}"/>
              </a:ext>
            </a:extLst>
          </p:cNvPr>
          <p:cNvGraphicFramePr>
            <a:graphicFrameLocks noGrp="1"/>
          </p:cNvGraphicFramePr>
          <p:nvPr>
            <p:ph idx="1"/>
            <p:extLst>
              <p:ext uri="{D42A27DB-BD31-4B8C-83A1-F6EECF244321}">
                <p14:modId xmlns:p14="http://schemas.microsoft.com/office/powerpoint/2010/main" val="824452965"/>
              </p:ext>
            </p:extLst>
          </p:nvPr>
        </p:nvGraphicFramePr>
        <p:xfrm>
          <a:off x="838200" y="1825625"/>
          <a:ext cx="10515600" cy="3205480"/>
        </p:xfrm>
        <a:graphic>
          <a:graphicData uri="http://schemas.openxmlformats.org/drawingml/2006/table">
            <a:tbl>
              <a:tblPr firstRow="1" bandRow="1">
                <a:tableStyleId>{5C22544A-7EE6-4342-B048-85BDC9FD1C3A}</a:tableStyleId>
              </a:tblPr>
              <a:tblGrid>
                <a:gridCol w="4510741">
                  <a:extLst>
                    <a:ext uri="{9D8B030D-6E8A-4147-A177-3AD203B41FA5}">
                      <a16:colId xmlns:a16="http://schemas.microsoft.com/office/drawing/2014/main" val="3344713860"/>
                    </a:ext>
                  </a:extLst>
                </a:gridCol>
                <a:gridCol w="2133600">
                  <a:extLst>
                    <a:ext uri="{9D8B030D-6E8A-4147-A177-3AD203B41FA5}">
                      <a16:colId xmlns:a16="http://schemas.microsoft.com/office/drawing/2014/main" val="1709254517"/>
                    </a:ext>
                  </a:extLst>
                </a:gridCol>
                <a:gridCol w="2271059">
                  <a:extLst>
                    <a:ext uri="{9D8B030D-6E8A-4147-A177-3AD203B41FA5}">
                      <a16:colId xmlns:a16="http://schemas.microsoft.com/office/drawing/2014/main" val="3598110809"/>
                    </a:ext>
                  </a:extLst>
                </a:gridCol>
                <a:gridCol w="1600200">
                  <a:extLst>
                    <a:ext uri="{9D8B030D-6E8A-4147-A177-3AD203B41FA5}">
                      <a16:colId xmlns:a16="http://schemas.microsoft.com/office/drawing/2014/main" val="4265659550"/>
                    </a:ext>
                  </a:extLst>
                </a:gridCol>
              </a:tblGrid>
              <a:tr h="370840">
                <a:tc>
                  <a:txBody>
                    <a:bodyPr/>
                    <a:lstStyle/>
                    <a:p>
                      <a:pPr algn="ctr"/>
                      <a:r>
                        <a:rPr lang="en-US" dirty="0"/>
                        <a:t>Steps</a:t>
                      </a:r>
                    </a:p>
                  </a:txBody>
                  <a:tcPr anchor="ctr">
                    <a:solidFill>
                      <a:srgbClr val="203864"/>
                    </a:solidFill>
                  </a:tcPr>
                </a:tc>
                <a:tc>
                  <a:txBody>
                    <a:bodyPr/>
                    <a:lstStyle/>
                    <a:p>
                      <a:pPr algn="ctr"/>
                      <a:r>
                        <a:rPr lang="en-US" dirty="0"/>
                        <a:t>Who</a:t>
                      </a:r>
                    </a:p>
                  </a:txBody>
                  <a:tcPr anchor="ctr">
                    <a:solidFill>
                      <a:srgbClr val="2038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Resources/ Templates</a:t>
                      </a:r>
                    </a:p>
                  </a:txBody>
                  <a:tcPr anchor="ctr">
                    <a:solidFill>
                      <a:srgbClr val="203864"/>
                    </a:solidFill>
                  </a:tcPr>
                </a:tc>
                <a:tc>
                  <a:txBody>
                    <a:bodyPr/>
                    <a:lstStyle/>
                    <a:p>
                      <a:pPr algn="ctr"/>
                      <a:r>
                        <a:rPr lang="en-US" dirty="0"/>
                        <a:t>Timeframe</a:t>
                      </a:r>
                    </a:p>
                  </a:txBody>
                  <a:tcPr anchor="ctr">
                    <a:solidFill>
                      <a:srgbClr val="203864"/>
                    </a:solidFill>
                  </a:tcPr>
                </a:tc>
                <a:extLst>
                  <a:ext uri="{0D108BD9-81ED-4DB2-BD59-A6C34878D82A}">
                    <a16:rowId xmlns:a16="http://schemas.microsoft.com/office/drawing/2014/main" val="2551637981"/>
                  </a:ext>
                </a:extLst>
              </a:tr>
              <a:tr h="370840">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Gather feedback from entity outside of the unit </a:t>
                      </a:r>
                      <a:r>
                        <a:rPr lang="en-US" sz="1800" b="0" i="1" kern="1200" dirty="0">
                          <a:solidFill>
                            <a:schemeClr val="dk1"/>
                          </a:solidFill>
                          <a:effectLst/>
                          <a:latin typeface="+mn-lt"/>
                          <a:ea typeface="+mn-ea"/>
                          <a:cs typeface="+mn-cs"/>
                        </a:rPr>
                        <a:t>and then</a:t>
                      </a:r>
                      <a:r>
                        <a:rPr lang="en-US" sz="1800" b="0" i="0" kern="1200" dirty="0">
                          <a:solidFill>
                            <a:schemeClr val="dk1"/>
                          </a:solidFill>
                          <a:effectLst/>
                          <a:latin typeface="+mn-lt"/>
                          <a:ea typeface="+mn-ea"/>
                          <a:cs typeface="+mn-cs"/>
                        </a:rPr>
                        <a:t> through a conversation with division leadership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Revisions to draft template (if needed) and then finalizing document, before uploading to shared platform (TBD)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Participation in a cross-unit activity to celebrate learning and identify potential areas of collaboration. </a:t>
                      </a:r>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leader(s), external entity, &amp; Division leader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leader(s)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Team </a:t>
                      </a:r>
                    </a:p>
                    <a:p>
                      <a:endParaRPr lang="en-US" dirty="0"/>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Guidance document for seeking external guidance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Facilitation guide (</a:t>
                      </a:r>
                      <a:r>
                        <a:rPr lang="en-US" sz="1800" b="0" i="1" kern="1200" dirty="0">
                          <a:solidFill>
                            <a:schemeClr val="dk1"/>
                          </a:solidFill>
                          <a:effectLst/>
                          <a:latin typeface="+mn-lt"/>
                          <a:ea typeface="+mn-ea"/>
                          <a:cs typeface="+mn-cs"/>
                        </a:rPr>
                        <a:t>for divisional leadership leading feedback conversation</a:t>
                      </a:r>
                      <a:r>
                        <a:rPr lang="en-US" sz="1800" b="0" i="0" kern="1200" dirty="0">
                          <a:solidFill>
                            <a:schemeClr val="dk1"/>
                          </a:solidFill>
                          <a:effectLst/>
                          <a:latin typeface="+mn-lt"/>
                          <a:ea typeface="+mn-ea"/>
                          <a:cs typeface="+mn-cs"/>
                        </a:rPr>
                        <a:t>) </a:t>
                      </a:r>
                    </a:p>
                    <a:p>
                      <a:endParaRPr lang="en-US" dirty="0"/>
                    </a:p>
                  </a:txBody>
                  <a:tcPr/>
                </a:tc>
                <a:tc>
                  <a:txBody>
                    <a:bodyPr/>
                    <a:lstStyle/>
                    <a:p>
                      <a:r>
                        <a:rPr lang="en-US" dirty="0"/>
                        <a:t>October - November</a:t>
                      </a:r>
                    </a:p>
                  </a:txBody>
                  <a:tcPr/>
                </a:tc>
                <a:extLst>
                  <a:ext uri="{0D108BD9-81ED-4DB2-BD59-A6C34878D82A}">
                    <a16:rowId xmlns:a16="http://schemas.microsoft.com/office/drawing/2014/main" val="293445398"/>
                  </a:ext>
                </a:extLst>
              </a:tr>
            </a:tbl>
          </a:graphicData>
        </a:graphic>
      </p:graphicFrame>
      <p:sp>
        <p:nvSpPr>
          <p:cNvPr id="4" name="Slide Number Placeholder 3">
            <a:extLst>
              <a:ext uri="{FF2B5EF4-FFF2-40B4-BE49-F238E27FC236}">
                <a16:creationId xmlns:a16="http://schemas.microsoft.com/office/drawing/2014/main" id="{CAF00868-DB55-4537-B397-F1CA4994C03F}"/>
              </a:ext>
            </a:extLst>
          </p:cNvPr>
          <p:cNvSpPr>
            <a:spLocks noGrp="1"/>
          </p:cNvSpPr>
          <p:nvPr>
            <p:ph type="sldNum" sz="quarter" idx="12"/>
          </p:nvPr>
        </p:nvSpPr>
        <p:spPr/>
        <p:txBody>
          <a:bodyPr/>
          <a:lstStyle/>
          <a:p>
            <a:fld id="{CD632B81-75F1-5244-BCEB-6734F00DE0EE}" type="slidenum">
              <a:rPr lang="en-US" smtClean="0"/>
              <a:pPr/>
              <a:t>15</a:t>
            </a:fld>
            <a:endParaRPr lang="en-US" dirty="0"/>
          </a:p>
        </p:txBody>
      </p:sp>
      <p:pic>
        <p:nvPicPr>
          <p:cNvPr id="6" name="Picture 5">
            <a:extLst>
              <a:ext uri="{FF2B5EF4-FFF2-40B4-BE49-F238E27FC236}">
                <a16:creationId xmlns:a16="http://schemas.microsoft.com/office/drawing/2014/main" id="{A9CB333A-B178-40C3-B1D1-18EA245985F0}"/>
              </a:ext>
            </a:extLst>
          </p:cNvPr>
          <p:cNvPicPr>
            <a:picLocks noChangeAspect="1"/>
          </p:cNvPicPr>
          <p:nvPr/>
        </p:nvPicPr>
        <p:blipFill>
          <a:blip r:embed="rId2"/>
          <a:stretch>
            <a:fillRect/>
          </a:stretch>
        </p:blipFill>
        <p:spPr>
          <a:xfrm>
            <a:off x="10637370" y="204022"/>
            <a:ext cx="1432859" cy="1432859"/>
          </a:xfrm>
          <a:prstGeom prst="rect">
            <a:avLst/>
          </a:prstGeom>
        </p:spPr>
      </p:pic>
    </p:spTree>
    <p:extLst>
      <p:ext uri="{BB962C8B-B14F-4D97-AF65-F5344CB8AC3E}">
        <p14:creationId xmlns:p14="http://schemas.microsoft.com/office/powerpoint/2010/main" val="57855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8BEA-B531-41DE-9932-F8AB297EC4AF}"/>
              </a:ext>
            </a:extLst>
          </p:cNvPr>
          <p:cNvSpPr>
            <a:spLocks noGrp="1"/>
          </p:cNvSpPr>
          <p:nvPr>
            <p:ph type="title"/>
          </p:nvPr>
        </p:nvSpPr>
        <p:spPr/>
        <p:txBody>
          <a:bodyPr/>
          <a:lstStyle/>
          <a:p>
            <a:r>
              <a:rPr lang="en-US" b="1" dirty="0"/>
              <a:t>Part 4</a:t>
            </a:r>
            <a:r>
              <a:rPr lang="en-US" dirty="0"/>
              <a:t> – Implementation and Management</a:t>
            </a:r>
          </a:p>
        </p:txBody>
      </p:sp>
      <p:graphicFrame>
        <p:nvGraphicFramePr>
          <p:cNvPr id="5" name="Content Placeholder 4">
            <a:extLst>
              <a:ext uri="{FF2B5EF4-FFF2-40B4-BE49-F238E27FC236}">
                <a16:creationId xmlns:a16="http://schemas.microsoft.com/office/drawing/2014/main" id="{89AFC72D-56E4-45EA-8E61-7241B3500BCF}"/>
              </a:ext>
            </a:extLst>
          </p:cNvPr>
          <p:cNvGraphicFramePr>
            <a:graphicFrameLocks noGrp="1"/>
          </p:cNvGraphicFramePr>
          <p:nvPr>
            <p:ph idx="1"/>
            <p:extLst>
              <p:ext uri="{D42A27DB-BD31-4B8C-83A1-F6EECF244321}">
                <p14:modId xmlns:p14="http://schemas.microsoft.com/office/powerpoint/2010/main" val="3854474611"/>
              </p:ext>
            </p:extLst>
          </p:nvPr>
        </p:nvGraphicFramePr>
        <p:xfrm>
          <a:off x="838200" y="1825625"/>
          <a:ext cx="10515600" cy="2651760"/>
        </p:xfrm>
        <a:graphic>
          <a:graphicData uri="http://schemas.openxmlformats.org/drawingml/2006/table">
            <a:tbl>
              <a:tblPr firstRow="1" bandRow="1">
                <a:tableStyleId>{5C22544A-7EE6-4342-B048-85BDC9FD1C3A}</a:tableStyleId>
              </a:tblPr>
              <a:tblGrid>
                <a:gridCol w="4104341">
                  <a:extLst>
                    <a:ext uri="{9D8B030D-6E8A-4147-A177-3AD203B41FA5}">
                      <a16:colId xmlns:a16="http://schemas.microsoft.com/office/drawing/2014/main" val="3344713860"/>
                    </a:ext>
                  </a:extLst>
                </a:gridCol>
                <a:gridCol w="2695388">
                  <a:extLst>
                    <a:ext uri="{9D8B030D-6E8A-4147-A177-3AD203B41FA5}">
                      <a16:colId xmlns:a16="http://schemas.microsoft.com/office/drawing/2014/main" val="1709254517"/>
                    </a:ext>
                  </a:extLst>
                </a:gridCol>
                <a:gridCol w="2115671">
                  <a:extLst>
                    <a:ext uri="{9D8B030D-6E8A-4147-A177-3AD203B41FA5}">
                      <a16:colId xmlns:a16="http://schemas.microsoft.com/office/drawing/2014/main" val="3598110809"/>
                    </a:ext>
                  </a:extLst>
                </a:gridCol>
                <a:gridCol w="1600200">
                  <a:extLst>
                    <a:ext uri="{9D8B030D-6E8A-4147-A177-3AD203B41FA5}">
                      <a16:colId xmlns:a16="http://schemas.microsoft.com/office/drawing/2014/main" val="4265659550"/>
                    </a:ext>
                  </a:extLst>
                </a:gridCol>
              </a:tblGrid>
              <a:tr h="370840">
                <a:tc>
                  <a:txBody>
                    <a:bodyPr/>
                    <a:lstStyle/>
                    <a:p>
                      <a:pPr algn="ctr"/>
                      <a:r>
                        <a:rPr lang="en-US" dirty="0"/>
                        <a:t>Steps</a:t>
                      </a:r>
                    </a:p>
                  </a:txBody>
                  <a:tcPr anchor="ctr">
                    <a:solidFill>
                      <a:srgbClr val="203864"/>
                    </a:solidFill>
                  </a:tcPr>
                </a:tc>
                <a:tc>
                  <a:txBody>
                    <a:bodyPr/>
                    <a:lstStyle/>
                    <a:p>
                      <a:pPr algn="ctr"/>
                      <a:r>
                        <a:rPr lang="en-US" dirty="0"/>
                        <a:t>Who</a:t>
                      </a:r>
                    </a:p>
                  </a:txBody>
                  <a:tcPr anchor="ctr">
                    <a:solidFill>
                      <a:srgbClr val="2038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Resources/ Templates</a:t>
                      </a:r>
                    </a:p>
                  </a:txBody>
                  <a:tcPr anchor="ctr">
                    <a:solidFill>
                      <a:srgbClr val="203864"/>
                    </a:solidFill>
                  </a:tcPr>
                </a:tc>
                <a:tc>
                  <a:txBody>
                    <a:bodyPr/>
                    <a:lstStyle/>
                    <a:p>
                      <a:pPr algn="ctr"/>
                      <a:r>
                        <a:rPr lang="en-US" dirty="0"/>
                        <a:t>Timeframe</a:t>
                      </a:r>
                    </a:p>
                  </a:txBody>
                  <a:tcPr anchor="ctr">
                    <a:solidFill>
                      <a:srgbClr val="203864"/>
                    </a:solidFill>
                  </a:tcPr>
                </a:tc>
                <a:extLst>
                  <a:ext uri="{0D108BD9-81ED-4DB2-BD59-A6C34878D82A}">
                    <a16:rowId xmlns:a16="http://schemas.microsoft.com/office/drawing/2014/main" val="2551637981"/>
                  </a:ext>
                </a:extLst>
              </a:tr>
              <a:tr h="370840">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Use template document to draft annual report template for upcoming academic year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Assignment of roles and responsibilities for upcoming annual report template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Implementation of new plan </a:t>
                      </a:r>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team, led by unit leader(s)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leader(s)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Unit team </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sz="1800" b="0" i="0" u="sng" strike="noStrike" kern="1200" dirty="0">
                          <a:solidFill>
                            <a:schemeClr val="dk1"/>
                          </a:solidFill>
                          <a:effectLst/>
                          <a:latin typeface="+mn-lt"/>
                          <a:ea typeface="+mn-ea"/>
                          <a:cs typeface="+mn-cs"/>
                          <a:hlinkClick r:id="rId2"/>
                        </a:rPr>
                        <a:t>MOCHA Framework Document</a:t>
                      </a:r>
                      <a:r>
                        <a:rPr lang="en-US" sz="1800" b="0" i="0" kern="1200" dirty="0">
                          <a:solidFill>
                            <a:schemeClr val="dk1"/>
                          </a:solidFill>
                          <a:effectLst/>
                          <a:latin typeface="+mn-lt"/>
                          <a:ea typeface="+mn-ea"/>
                          <a:cs typeface="+mn-cs"/>
                        </a:rPr>
                        <a:t> </a:t>
                      </a:r>
                      <a:endParaRPr lang="en-US" dirty="0"/>
                    </a:p>
                  </a:txBody>
                  <a:tcPr/>
                </a:tc>
                <a:tc>
                  <a:txBody>
                    <a:bodyPr/>
                    <a:lstStyle/>
                    <a:p>
                      <a:r>
                        <a:rPr lang="en-US" dirty="0"/>
                        <a:t>November - December</a:t>
                      </a:r>
                    </a:p>
                  </a:txBody>
                  <a:tcPr/>
                </a:tc>
                <a:extLst>
                  <a:ext uri="{0D108BD9-81ED-4DB2-BD59-A6C34878D82A}">
                    <a16:rowId xmlns:a16="http://schemas.microsoft.com/office/drawing/2014/main" val="293445398"/>
                  </a:ext>
                </a:extLst>
              </a:tr>
            </a:tbl>
          </a:graphicData>
        </a:graphic>
      </p:graphicFrame>
      <p:sp>
        <p:nvSpPr>
          <p:cNvPr id="4" name="Slide Number Placeholder 3">
            <a:extLst>
              <a:ext uri="{FF2B5EF4-FFF2-40B4-BE49-F238E27FC236}">
                <a16:creationId xmlns:a16="http://schemas.microsoft.com/office/drawing/2014/main" id="{CAF00868-DB55-4537-B397-F1CA4994C03F}"/>
              </a:ext>
            </a:extLst>
          </p:cNvPr>
          <p:cNvSpPr>
            <a:spLocks noGrp="1"/>
          </p:cNvSpPr>
          <p:nvPr>
            <p:ph type="sldNum" sz="quarter" idx="12"/>
          </p:nvPr>
        </p:nvSpPr>
        <p:spPr/>
        <p:txBody>
          <a:bodyPr/>
          <a:lstStyle/>
          <a:p>
            <a:fld id="{CD632B81-75F1-5244-BCEB-6734F00DE0EE}" type="slidenum">
              <a:rPr lang="en-US" smtClean="0"/>
              <a:pPr/>
              <a:t>16</a:t>
            </a:fld>
            <a:endParaRPr lang="en-US" dirty="0"/>
          </a:p>
        </p:txBody>
      </p:sp>
      <p:pic>
        <p:nvPicPr>
          <p:cNvPr id="6" name="Picture 5">
            <a:extLst>
              <a:ext uri="{FF2B5EF4-FFF2-40B4-BE49-F238E27FC236}">
                <a16:creationId xmlns:a16="http://schemas.microsoft.com/office/drawing/2014/main" id="{457E9482-CB8C-403F-ADC7-901410F1C482}"/>
              </a:ext>
            </a:extLst>
          </p:cNvPr>
          <p:cNvPicPr>
            <a:picLocks noChangeAspect="1"/>
          </p:cNvPicPr>
          <p:nvPr/>
        </p:nvPicPr>
        <p:blipFill>
          <a:blip r:embed="rId3"/>
          <a:stretch>
            <a:fillRect/>
          </a:stretch>
        </p:blipFill>
        <p:spPr>
          <a:xfrm>
            <a:off x="10070400" y="120651"/>
            <a:ext cx="1637506" cy="1637506"/>
          </a:xfrm>
          <a:prstGeom prst="rect">
            <a:avLst/>
          </a:prstGeom>
        </p:spPr>
      </p:pic>
    </p:spTree>
    <p:extLst>
      <p:ext uri="{BB962C8B-B14F-4D97-AF65-F5344CB8AC3E}">
        <p14:creationId xmlns:p14="http://schemas.microsoft.com/office/powerpoint/2010/main" val="368605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5A62-019C-4772-9704-0A124B9CE440}"/>
              </a:ext>
            </a:extLst>
          </p:cNvPr>
          <p:cNvSpPr>
            <a:spLocks noGrp="1"/>
          </p:cNvSpPr>
          <p:nvPr>
            <p:ph type="title"/>
          </p:nvPr>
        </p:nvSpPr>
        <p:spPr>
          <a:xfrm>
            <a:off x="838200" y="72278"/>
            <a:ext cx="10515600" cy="1325563"/>
          </a:xfrm>
        </p:spPr>
        <p:txBody>
          <a:bodyPr/>
          <a:lstStyle/>
          <a:p>
            <a:r>
              <a:rPr lang="en-US" dirty="0"/>
              <a:t>Primary Roles &amp; Responsibilities</a:t>
            </a:r>
          </a:p>
        </p:txBody>
      </p:sp>
      <p:graphicFrame>
        <p:nvGraphicFramePr>
          <p:cNvPr id="5" name="Content Placeholder 4">
            <a:extLst>
              <a:ext uri="{FF2B5EF4-FFF2-40B4-BE49-F238E27FC236}">
                <a16:creationId xmlns:a16="http://schemas.microsoft.com/office/drawing/2014/main" id="{EC06433E-6D10-4794-A8CB-A1A4146E88AF}"/>
              </a:ext>
            </a:extLst>
          </p:cNvPr>
          <p:cNvGraphicFramePr>
            <a:graphicFrameLocks noGrp="1"/>
          </p:cNvGraphicFramePr>
          <p:nvPr>
            <p:ph idx="1"/>
            <p:extLst>
              <p:ext uri="{D42A27DB-BD31-4B8C-83A1-F6EECF244321}">
                <p14:modId xmlns:p14="http://schemas.microsoft.com/office/powerpoint/2010/main" val="3903827075"/>
              </p:ext>
            </p:extLst>
          </p:nvPr>
        </p:nvGraphicFramePr>
        <p:xfrm>
          <a:off x="838200" y="1397841"/>
          <a:ext cx="10515600" cy="3937000"/>
        </p:xfrm>
        <a:graphic>
          <a:graphicData uri="http://schemas.openxmlformats.org/drawingml/2006/table">
            <a:tbl>
              <a:tblPr firstRow="1" bandRow="1">
                <a:tableStyleId>{5C22544A-7EE6-4342-B048-85BDC9FD1C3A}</a:tableStyleId>
              </a:tblPr>
              <a:tblGrid>
                <a:gridCol w="2078318">
                  <a:extLst>
                    <a:ext uri="{9D8B030D-6E8A-4147-A177-3AD203B41FA5}">
                      <a16:colId xmlns:a16="http://schemas.microsoft.com/office/drawing/2014/main" val="4287102764"/>
                    </a:ext>
                  </a:extLst>
                </a:gridCol>
                <a:gridCol w="8437282">
                  <a:extLst>
                    <a:ext uri="{9D8B030D-6E8A-4147-A177-3AD203B41FA5}">
                      <a16:colId xmlns:a16="http://schemas.microsoft.com/office/drawing/2014/main" val="3061178455"/>
                    </a:ext>
                  </a:extLst>
                </a:gridCol>
              </a:tblGrid>
              <a:tr h="370840">
                <a:tc>
                  <a:txBody>
                    <a:bodyPr/>
                    <a:lstStyle/>
                    <a:p>
                      <a:r>
                        <a:rPr lang="en-US" dirty="0"/>
                        <a:t>Who</a:t>
                      </a:r>
                    </a:p>
                  </a:txBody>
                  <a:tcPr>
                    <a:solidFill>
                      <a:srgbClr val="203864"/>
                    </a:solidFill>
                  </a:tcPr>
                </a:tc>
                <a:tc>
                  <a:txBody>
                    <a:bodyPr/>
                    <a:lstStyle/>
                    <a:p>
                      <a:r>
                        <a:rPr lang="en-US" dirty="0"/>
                        <a:t>Responsibilities</a:t>
                      </a:r>
                    </a:p>
                  </a:txBody>
                  <a:tcPr>
                    <a:solidFill>
                      <a:srgbClr val="203864"/>
                    </a:solidFill>
                  </a:tcPr>
                </a:tc>
                <a:extLst>
                  <a:ext uri="{0D108BD9-81ED-4DB2-BD59-A6C34878D82A}">
                    <a16:rowId xmlns:a16="http://schemas.microsoft.com/office/drawing/2014/main" val="1308940436"/>
                  </a:ext>
                </a:extLst>
              </a:tr>
              <a:tr h="370840">
                <a:tc>
                  <a:txBody>
                    <a:bodyPr/>
                    <a:lstStyle/>
                    <a:p>
                      <a:r>
                        <a:rPr lang="en-US" dirty="0"/>
                        <a:t>OIERA</a:t>
                      </a:r>
                    </a:p>
                  </a:txBody>
                  <a:tcPr/>
                </a:tc>
                <a:tc>
                  <a:txBody>
                    <a:bodyPr/>
                    <a:lstStyle/>
                    <a:p>
                      <a:pPr marL="285750" indent="-285750">
                        <a:buFont typeface="Arial" panose="020B0604020202020204" pitchFamily="34" charset="0"/>
                        <a:buChar char="•"/>
                      </a:pPr>
                      <a:r>
                        <a:rPr lang="en-US" dirty="0"/>
                        <a:t>Develop and communicate resources to support the AES PR process </a:t>
                      </a:r>
                    </a:p>
                    <a:p>
                      <a:pPr marL="285750" indent="-285750">
                        <a:buFont typeface="Arial" panose="020B0604020202020204" pitchFamily="34" charset="0"/>
                        <a:buChar char="•"/>
                      </a:pPr>
                      <a:r>
                        <a:rPr lang="en-US" dirty="0"/>
                        <a:t>Provide training and support to unit, department, or program leadership undergoing AES PR </a:t>
                      </a:r>
                    </a:p>
                    <a:p>
                      <a:pPr marL="285750" indent="-285750">
                        <a:buFont typeface="Arial" panose="020B0604020202020204" pitchFamily="34" charset="0"/>
                        <a:buChar char="•"/>
                      </a:pPr>
                      <a:r>
                        <a:rPr lang="en-US" dirty="0"/>
                        <a:t>Provide data guidance and support, as needed </a:t>
                      </a:r>
                    </a:p>
                  </a:txBody>
                  <a:tcPr/>
                </a:tc>
                <a:extLst>
                  <a:ext uri="{0D108BD9-81ED-4DB2-BD59-A6C34878D82A}">
                    <a16:rowId xmlns:a16="http://schemas.microsoft.com/office/drawing/2014/main" val="41555442"/>
                  </a:ext>
                </a:extLst>
              </a:tr>
              <a:tr h="370840">
                <a:tc>
                  <a:txBody>
                    <a:bodyPr/>
                    <a:lstStyle/>
                    <a:p>
                      <a:r>
                        <a:rPr lang="en-US" dirty="0"/>
                        <a:t>Unit Leadership</a:t>
                      </a:r>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Lead unit team through reflection, assessment, and brainstorming process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Seek feedback and thought partnership on proposed direction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Complete template document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Ensure template document informs following year’s annual report template </a:t>
                      </a:r>
                    </a:p>
                  </a:txBody>
                  <a:tcPr/>
                </a:tc>
                <a:extLst>
                  <a:ext uri="{0D108BD9-81ED-4DB2-BD59-A6C34878D82A}">
                    <a16:rowId xmlns:a16="http://schemas.microsoft.com/office/drawing/2014/main" val="3261522539"/>
                  </a:ext>
                </a:extLst>
              </a:tr>
              <a:tr h="370840">
                <a:tc>
                  <a:txBody>
                    <a:bodyPr/>
                    <a:lstStyle/>
                    <a:p>
                      <a:r>
                        <a:rPr lang="en-US" dirty="0"/>
                        <a:t>Division Leadership</a:t>
                      </a:r>
                    </a:p>
                  </a:txBody>
                  <a:tcPr/>
                </a:tc>
                <a:tc>
                  <a:txBody>
                    <a:bodyPr/>
                    <a:lstStyle/>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Support unit leadership through AES PR process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Encourage prioritization of the AES PR process </a:t>
                      </a:r>
                    </a:p>
                    <a:p>
                      <a:pPr marL="285750" indent="-285750" rtl="0" fontAlgn="base">
                        <a:buFont typeface="Arial" panose="020B0604020202020204" pitchFamily="34" charset="0"/>
                        <a:buChar char="•"/>
                      </a:pPr>
                      <a:r>
                        <a:rPr lang="en-US" sz="1800" b="0" i="0" kern="1200" dirty="0">
                          <a:solidFill>
                            <a:schemeClr val="dk1"/>
                          </a:solidFill>
                          <a:effectLst/>
                          <a:latin typeface="+mn-lt"/>
                          <a:ea typeface="+mn-ea"/>
                          <a:cs typeface="+mn-cs"/>
                        </a:rPr>
                        <a:t>Provide feedback and thought partnership on unit direction (based on unit reflection, operational priorities, and college-wide priorities) </a:t>
                      </a:r>
                    </a:p>
                  </a:txBody>
                  <a:tcPr/>
                </a:tc>
                <a:extLst>
                  <a:ext uri="{0D108BD9-81ED-4DB2-BD59-A6C34878D82A}">
                    <a16:rowId xmlns:a16="http://schemas.microsoft.com/office/drawing/2014/main" val="2932024345"/>
                  </a:ext>
                </a:extLst>
              </a:tr>
            </a:tbl>
          </a:graphicData>
        </a:graphic>
      </p:graphicFrame>
      <p:sp>
        <p:nvSpPr>
          <p:cNvPr id="4" name="Slide Number Placeholder 3">
            <a:extLst>
              <a:ext uri="{FF2B5EF4-FFF2-40B4-BE49-F238E27FC236}">
                <a16:creationId xmlns:a16="http://schemas.microsoft.com/office/drawing/2014/main" id="{984CA519-EE75-419F-89E4-789F63306985}"/>
              </a:ext>
            </a:extLst>
          </p:cNvPr>
          <p:cNvSpPr>
            <a:spLocks noGrp="1"/>
          </p:cNvSpPr>
          <p:nvPr>
            <p:ph type="sldNum" sz="quarter" idx="12"/>
          </p:nvPr>
        </p:nvSpPr>
        <p:spPr/>
        <p:txBody>
          <a:bodyPr/>
          <a:lstStyle/>
          <a:p>
            <a:fld id="{CD632B81-75F1-5244-BCEB-6734F00DE0EE}" type="slidenum">
              <a:rPr lang="en-US" smtClean="0"/>
              <a:pPr/>
              <a:t>17</a:t>
            </a:fld>
            <a:endParaRPr lang="en-US" dirty="0"/>
          </a:p>
        </p:txBody>
      </p:sp>
    </p:spTree>
    <p:extLst>
      <p:ext uri="{BB962C8B-B14F-4D97-AF65-F5344CB8AC3E}">
        <p14:creationId xmlns:p14="http://schemas.microsoft.com/office/powerpoint/2010/main" val="1784813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BE15-54E5-4B18-99EC-A980286E4DD7}"/>
              </a:ext>
            </a:extLst>
          </p:cNvPr>
          <p:cNvSpPr>
            <a:spLocks noGrp="1"/>
          </p:cNvSpPr>
          <p:nvPr>
            <p:ph type="title"/>
          </p:nvPr>
        </p:nvSpPr>
        <p:spPr/>
        <p:txBody>
          <a:bodyPr/>
          <a:lstStyle/>
          <a:p>
            <a:r>
              <a:rPr lang="en-US" dirty="0"/>
              <a:t>Supports for the Process - </a:t>
            </a:r>
            <a:r>
              <a:rPr lang="en-US" i="1" dirty="0"/>
              <a:t>Resources</a:t>
            </a:r>
          </a:p>
        </p:txBody>
      </p:sp>
      <p:sp>
        <p:nvSpPr>
          <p:cNvPr id="3" name="Content Placeholder 2">
            <a:extLst>
              <a:ext uri="{FF2B5EF4-FFF2-40B4-BE49-F238E27FC236}">
                <a16:creationId xmlns:a16="http://schemas.microsoft.com/office/drawing/2014/main" id="{4AF78F17-CB3B-4F05-B4BA-B9CF6ED55C11}"/>
              </a:ext>
            </a:extLst>
          </p:cNvPr>
          <p:cNvSpPr>
            <a:spLocks noGrp="1"/>
          </p:cNvSpPr>
          <p:nvPr>
            <p:ph idx="1"/>
          </p:nvPr>
        </p:nvSpPr>
        <p:spPr/>
        <p:txBody>
          <a:bodyPr>
            <a:normAutofit/>
          </a:bodyPr>
          <a:lstStyle/>
          <a:p>
            <a:r>
              <a:rPr lang="en-US" dirty="0"/>
              <a:t>There are a few key documents that have (or will be) drafted to capture or support this process​</a:t>
            </a:r>
          </a:p>
          <a:p>
            <a:pPr lvl="1"/>
            <a:r>
              <a:rPr lang="en-US" b="1" dirty="0"/>
              <a:t>To Capture:​</a:t>
            </a:r>
          </a:p>
          <a:p>
            <a:pPr lvl="2"/>
            <a:r>
              <a:rPr lang="en-US" dirty="0"/>
              <a:t>Template Document​</a:t>
            </a:r>
          </a:p>
          <a:p>
            <a:pPr lvl="1"/>
            <a:r>
              <a:rPr lang="en-US" b="1" dirty="0"/>
              <a:t>To</a:t>
            </a:r>
            <a:r>
              <a:rPr lang="en-US" dirty="0"/>
              <a:t> </a:t>
            </a:r>
            <a:r>
              <a:rPr lang="en-US" b="1" dirty="0"/>
              <a:t>Support</a:t>
            </a:r>
            <a:r>
              <a:rPr lang="en-US" dirty="0"/>
              <a:t>:​</a:t>
            </a:r>
          </a:p>
          <a:p>
            <a:pPr lvl="2"/>
            <a:r>
              <a:rPr lang="en-US" dirty="0"/>
              <a:t>Guiding questions and prompts for individual reflection​</a:t>
            </a:r>
          </a:p>
          <a:p>
            <a:pPr lvl="2"/>
            <a:r>
              <a:rPr lang="en-US" dirty="0"/>
              <a:t>Facilitation guide for leading team discussions</a:t>
            </a:r>
          </a:p>
          <a:p>
            <a:pPr lvl="2"/>
            <a:r>
              <a:rPr lang="en-US" dirty="0"/>
              <a:t>Guidance document for seeking external feedback</a:t>
            </a:r>
          </a:p>
          <a:p>
            <a:pPr lvl="2"/>
            <a:r>
              <a:rPr lang="en-US" dirty="0"/>
              <a:t>Facilitation guide for divisional leadership to lead discussion (</a:t>
            </a:r>
            <a:r>
              <a:rPr lang="en-US" i="1" dirty="0"/>
              <a:t>In development</a:t>
            </a:r>
            <a:r>
              <a:rPr lang="en-US" dirty="0"/>
              <a:t>)​</a:t>
            </a:r>
          </a:p>
        </p:txBody>
      </p:sp>
      <p:sp>
        <p:nvSpPr>
          <p:cNvPr id="4" name="Slide Number Placeholder 3">
            <a:extLst>
              <a:ext uri="{FF2B5EF4-FFF2-40B4-BE49-F238E27FC236}">
                <a16:creationId xmlns:a16="http://schemas.microsoft.com/office/drawing/2014/main" id="{103AD3DE-644E-41EC-A09F-1DED572C3601}"/>
              </a:ext>
            </a:extLst>
          </p:cNvPr>
          <p:cNvSpPr>
            <a:spLocks noGrp="1"/>
          </p:cNvSpPr>
          <p:nvPr>
            <p:ph type="sldNum" sz="quarter" idx="12"/>
          </p:nvPr>
        </p:nvSpPr>
        <p:spPr/>
        <p:txBody>
          <a:bodyPr/>
          <a:lstStyle/>
          <a:p>
            <a:fld id="{CD632B81-75F1-5244-BCEB-6734F00DE0EE}" type="slidenum">
              <a:rPr lang="en-US" smtClean="0"/>
              <a:pPr/>
              <a:t>18</a:t>
            </a:fld>
            <a:endParaRPr lang="en-US" dirty="0"/>
          </a:p>
        </p:txBody>
      </p:sp>
    </p:spTree>
    <p:extLst>
      <p:ext uri="{BB962C8B-B14F-4D97-AF65-F5344CB8AC3E}">
        <p14:creationId xmlns:p14="http://schemas.microsoft.com/office/powerpoint/2010/main" val="1876656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068D8-6454-4657-8CC9-F0322B759CD1}"/>
              </a:ext>
            </a:extLst>
          </p:cNvPr>
          <p:cNvSpPr>
            <a:spLocks noGrp="1"/>
          </p:cNvSpPr>
          <p:nvPr>
            <p:ph type="title"/>
          </p:nvPr>
        </p:nvSpPr>
        <p:spPr>
          <a:xfrm>
            <a:off x="838200" y="-101036"/>
            <a:ext cx="10515600" cy="1325563"/>
          </a:xfrm>
        </p:spPr>
        <p:txBody>
          <a:bodyPr/>
          <a:lstStyle/>
          <a:p>
            <a:r>
              <a:rPr lang="en-US" dirty="0"/>
              <a:t>Template Document</a:t>
            </a:r>
          </a:p>
        </p:txBody>
      </p:sp>
      <p:sp>
        <p:nvSpPr>
          <p:cNvPr id="4" name="Slide Number Placeholder 3">
            <a:extLst>
              <a:ext uri="{FF2B5EF4-FFF2-40B4-BE49-F238E27FC236}">
                <a16:creationId xmlns:a16="http://schemas.microsoft.com/office/drawing/2014/main" id="{622A6CCC-09D6-4F0F-9D84-C3CCEF72FAA0}"/>
              </a:ext>
            </a:extLst>
          </p:cNvPr>
          <p:cNvSpPr>
            <a:spLocks noGrp="1"/>
          </p:cNvSpPr>
          <p:nvPr>
            <p:ph type="sldNum" sz="quarter" idx="12"/>
          </p:nvPr>
        </p:nvSpPr>
        <p:spPr/>
        <p:txBody>
          <a:bodyPr/>
          <a:lstStyle/>
          <a:p>
            <a:fld id="{CD632B81-75F1-5244-BCEB-6734F00DE0EE}" type="slidenum">
              <a:rPr lang="en-US" smtClean="0"/>
              <a:pPr/>
              <a:t>19</a:t>
            </a:fld>
            <a:endParaRPr lang="en-US" dirty="0"/>
          </a:p>
        </p:txBody>
      </p:sp>
      <p:pic>
        <p:nvPicPr>
          <p:cNvPr id="6" name="Picture 5">
            <a:extLst>
              <a:ext uri="{FF2B5EF4-FFF2-40B4-BE49-F238E27FC236}">
                <a16:creationId xmlns:a16="http://schemas.microsoft.com/office/drawing/2014/main" id="{B476AC97-9237-4A43-B20C-8FE7A44BD5F3}"/>
              </a:ext>
            </a:extLst>
          </p:cNvPr>
          <p:cNvPicPr>
            <a:picLocks noChangeAspect="1"/>
          </p:cNvPicPr>
          <p:nvPr/>
        </p:nvPicPr>
        <p:blipFill>
          <a:blip r:embed="rId3"/>
          <a:stretch>
            <a:fillRect/>
          </a:stretch>
        </p:blipFill>
        <p:spPr>
          <a:xfrm>
            <a:off x="1630438" y="921226"/>
            <a:ext cx="8931124" cy="5936774"/>
          </a:xfrm>
          <a:prstGeom prst="rect">
            <a:avLst/>
          </a:prstGeom>
        </p:spPr>
      </p:pic>
    </p:spTree>
    <p:extLst>
      <p:ext uri="{BB962C8B-B14F-4D97-AF65-F5344CB8AC3E}">
        <p14:creationId xmlns:p14="http://schemas.microsoft.com/office/powerpoint/2010/main" val="48818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0719-578E-42AB-8F5B-E01E472DF962}"/>
              </a:ext>
            </a:extLst>
          </p:cNvPr>
          <p:cNvSpPr>
            <a:spLocks noGrp="1"/>
          </p:cNvSpPr>
          <p:nvPr>
            <p:ph type="title"/>
          </p:nvPr>
        </p:nvSpPr>
        <p:spPr/>
        <p:txBody>
          <a:bodyPr/>
          <a:lstStyle/>
          <a:p>
            <a:r>
              <a:rPr lang="en-US" b="1" dirty="0"/>
              <a:t>Agenda</a:t>
            </a:r>
          </a:p>
        </p:txBody>
      </p:sp>
      <p:graphicFrame>
        <p:nvGraphicFramePr>
          <p:cNvPr id="4" name="Content Placeholder 3">
            <a:extLst>
              <a:ext uri="{FF2B5EF4-FFF2-40B4-BE49-F238E27FC236}">
                <a16:creationId xmlns:a16="http://schemas.microsoft.com/office/drawing/2014/main" id="{655ADD4D-E6A0-4A82-8C08-6CB9453FC0A7}"/>
              </a:ext>
            </a:extLst>
          </p:cNvPr>
          <p:cNvGraphicFramePr>
            <a:graphicFrameLocks noGrp="1"/>
          </p:cNvGraphicFramePr>
          <p:nvPr>
            <p:ph idx="1"/>
            <p:extLst>
              <p:ext uri="{D42A27DB-BD31-4B8C-83A1-F6EECF244321}">
                <p14:modId xmlns:p14="http://schemas.microsoft.com/office/powerpoint/2010/main" val="3974562834"/>
              </p:ext>
            </p:extLst>
          </p:nvPr>
        </p:nvGraphicFramePr>
        <p:xfrm>
          <a:off x="838200" y="1825625"/>
          <a:ext cx="10515600" cy="3032760"/>
        </p:xfrm>
        <a:graphic>
          <a:graphicData uri="http://schemas.openxmlformats.org/drawingml/2006/table">
            <a:tbl>
              <a:tblPr firstRow="1" bandRow="1">
                <a:tableStyleId>{5C22544A-7EE6-4342-B048-85BDC9FD1C3A}</a:tableStyleId>
              </a:tblPr>
              <a:tblGrid>
                <a:gridCol w="2024529">
                  <a:extLst>
                    <a:ext uri="{9D8B030D-6E8A-4147-A177-3AD203B41FA5}">
                      <a16:colId xmlns:a16="http://schemas.microsoft.com/office/drawing/2014/main" val="288599465"/>
                    </a:ext>
                  </a:extLst>
                </a:gridCol>
                <a:gridCol w="8491071">
                  <a:extLst>
                    <a:ext uri="{9D8B030D-6E8A-4147-A177-3AD203B41FA5}">
                      <a16:colId xmlns:a16="http://schemas.microsoft.com/office/drawing/2014/main" val="3741130252"/>
                    </a:ext>
                  </a:extLst>
                </a:gridCol>
              </a:tblGrid>
              <a:tr h="370840">
                <a:tc>
                  <a:txBody>
                    <a:bodyPr/>
                    <a:lstStyle/>
                    <a:p>
                      <a:r>
                        <a:rPr lang="en-US" dirty="0"/>
                        <a:t>Time</a:t>
                      </a:r>
                    </a:p>
                  </a:txBody>
                  <a:tcPr>
                    <a:solidFill>
                      <a:srgbClr val="203864"/>
                    </a:solidFill>
                  </a:tcPr>
                </a:tc>
                <a:tc>
                  <a:txBody>
                    <a:bodyPr/>
                    <a:lstStyle/>
                    <a:p>
                      <a:r>
                        <a:rPr lang="en-US" dirty="0"/>
                        <a:t>Agenda Item</a:t>
                      </a:r>
                    </a:p>
                  </a:txBody>
                  <a:tcPr>
                    <a:solidFill>
                      <a:srgbClr val="203864"/>
                    </a:solidFill>
                  </a:tcPr>
                </a:tc>
                <a:extLst>
                  <a:ext uri="{0D108BD9-81ED-4DB2-BD59-A6C34878D82A}">
                    <a16:rowId xmlns:a16="http://schemas.microsoft.com/office/drawing/2014/main" val="2603752254"/>
                  </a:ext>
                </a:extLst>
              </a:tr>
              <a:tr h="370840">
                <a:tc>
                  <a:txBody>
                    <a:bodyPr/>
                    <a:lstStyle/>
                    <a:p>
                      <a:r>
                        <a:rPr lang="en-US" dirty="0"/>
                        <a:t>12:00 – 12:05</a:t>
                      </a:r>
                    </a:p>
                  </a:txBody>
                  <a:tcPr anchor="ctr"/>
                </a:tc>
                <a:tc>
                  <a:txBody>
                    <a:bodyPr/>
                    <a:lstStyle/>
                    <a:p>
                      <a:pPr marL="285750" indent="-285750">
                        <a:buFont typeface="Arial" panose="020B0604020202020204" pitchFamily="34" charset="0"/>
                        <a:buChar char="•"/>
                      </a:pPr>
                      <a:r>
                        <a:rPr lang="en-US" dirty="0"/>
                        <a:t>Welcome and Settling In</a:t>
                      </a:r>
                    </a:p>
                  </a:txBody>
                  <a:tcPr/>
                </a:tc>
                <a:extLst>
                  <a:ext uri="{0D108BD9-81ED-4DB2-BD59-A6C34878D82A}">
                    <a16:rowId xmlns:a16="http://schemas.microsoft.com/office/drawing/2014/main" val="3298915901"/>
                  </a:ext>
                </a:extLst>
              </a:tr>
              <a:tr h="370840">
                <a:tc>
                  <a:txBody>
                    <a:bodyPr/>
                    <a:lstStyle/>
                    <a:p>
                      <a:r>
                        <a:rPr lang="en-US" dirty="0"/>
                        <a:t>12:05 – 12:10</a:t>
                      </a:r>
                    </a:p>
                  </a:txBody>
                  <a:tcPr anchor="ctr"/>
                </a:tc>
                <a:tc>
                  <a:txBody>
                    <a:bodyPr/>
                    <a:lstStyle/>
                    <a:p>
                      <a:pPr marL="285750" indent="-285750">
                        <a:buFont typeface="Arial" panose="020B0604020202020204" pitchFamily="34" charset="0"/>
                        <a:buChar char="•"/>
                      </a:pPr>
                      <a:r>
                        <a:rPr lang="en-US" dirty="0"/>
                        <a:t>Brief History of AES Assessment at </a:t>
                      </a:r>
                      <a:r>
                        <a:rPr lang="en-US" dirty="0" err="1"/>
                        <a:t>Hostos</a:t>
                      </a:r>
                      <a:endParaRPr lang="en-US" dirty="0"/>
                    </a:p>
                    <a:p>
                      <a:pPr marL="285750" indent="-285750">
                        <a:buFont typeface="Arial" panose="020B0604020202020204" pitchFamily="34" charset="0"/>
                        <a:buChar char="•"/>
                      </a:pPr>
                      <a:r>
                        <a:rPr lang="en-US" dirty="0"/>
                        <a:t>Goals of the Newly Redesigned Process</a:t>
                      </a:r>
                    </a:p>
                  </a:txBody>
                  <a:tcPr/>
                </a:tc>
                <a:extLst>
                  <a:ext uri="{0D108BD9-81ED-4DB2-BD59-A6C34878D82A}">
                    <a16:rowId xmlns:a16="http://schemas.microsoft.com/office/drawing/2014/main" val="504116176"/>
                  </a:ext>
                </a:extLst>
              </a:tr>
              <a:tr h="370840">
                <a:tc>
                  <a:txBody>
                    <a:bodyPr/>
                    <a:lstStyle/>
                    <a:p>
                      <a:r>
                        <a:rPr lang="en-US" dirty="0"/>
                        <a:t>12:10-12:25</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Highlights of the Revision Process</a:t>
                      </a:r>
                    </a:p>
                    <a:p>
                      <a:pPr marL="285750" indent="-285750">
                        <a:buFont typeface="Arial" panose="020B0604020202020204" pitchFamily="34" charset="0"/>
                        <a:buChar char="•"/>
                      </a:pPr>
                      <a:r>
                        <a:rPr lang="en-US" dirty="0"/>
                        <a:t>Overview of AES PR Process &amp; Process Timeline</a:t>
                      </a:r>
                    </a:p>
                  </a:txBody>
                  <a:tcPr/>
                </a:tc>
                <a:extLst>
                  <a:ext uri="{0D108BD9-81ED-4DB2-BD59-A6C34878D82A}">
                    <a16:rowId xmlns:a16="http://schemas.microsoft.com/office/drawing/2014/main" val="2401788215"/>
                  </a:ext>
                </a:extLst>
              </a:tr>
              <a:tr h="370840">
                <a:tc>
                  <a:txBody>
                    <a:bodyPr/>
                    <a:lstStyle/>
                    <a:p>
                      <a:r>
                        <a:rPr lang="en-US" dirty="0"/>
                        <a:t>12:25 – 12:30</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Supports for the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Key Roles</a:t>
                      </a:r>
                    </a:p>
                  </a:txBody>
                  <a:tcPr/>
                </a:tc>
                <a:extLst>
                  <a:ext uri="{0D108BD9-81ED-4DB2-BD59-A6C34878D82A}">
                    <a16:rowId xmlns:a16="http://schemas.microsoft.com/office/drawing/2014/main" val="985881006"/>
                  </a:ext>
                </a:extLst>
              </a:tr>
              <a:tr h="370840">
                <a:tc>
                  <a:txBody>
                    <a:bodyPr/>
                    <a:lstStyle/>
                    <a:p>
                      <a:r>
                        <a:rPr lang="en-US" dirty="0"/>
                        <a:t>12:30 – 12:45</a:t>
                      </a:r>
                    </a:p>
                  </a:txBody>
                  <a:tcPr anchor="ctr"/>
                </a:tc>
                <a:tc>
                  <a:txBody>
                    <a:bodyPr/>
                    <a:lstStyle/>
                    <a:p>
                      <a:pPr marL="285750" indent="-285750">
                        <a:buFont typeface="Arial" panose="020B0604020202020204" pitchFamily="34" charset="0"/>
                        <a:buChar char="•"/>
                      </a:pPr>
                      <a:r>
                        <a:rPr lang="en-US" dirty="0"/>
                        <a:t>Questions and Answers</a:t>
                      </a:r>
                    </a:p>
                  </a:txBody>
                  <a:tcPr/>
                </a:tc>
                <a:extLst>
                  <a:ext uri="{0D108BD9-81ED-4DB2-BD59-A6C34878D82A}">
                    <a16:rowId xmlns:a16="http://schemas.microsoft.com/office/drawing/2014/main" val="4139190027"/>
                  </a:ext>
                </a:extLst>
              </a:tr>
            </a:tbl>
          </a:graphicData>
        </a:graphic>
      </p:graphicFrame>
      <p:sp>
        <p:nvSpPr>
          <p:cNvPr id="5" name="Slide Number Placeholder 4">
            <a:extLst>
              <a:ext uri="{FF2B5EF4-FFF2-40B4-BE49-F238E27FC236}">
                <a16:creationId xmlns:a16="http://schemas.microsoft.com/office/drawing/2014/main" id="{7B65D58D-68EA-445C-B925-3BB6CDAF5C00}"/>
              </a:ext>
            </a:extLst>
          </p:cNvPr>
          <p:cNvSpPr>
            <a:spLocks noGrp="1"/>
          </p:cNvSpPr>
          <p:nvPr>
            <p:ph type="sldNum" sz="quarter" idx="12"/>
          </p:nvPr>
        </p:nvSpPr>
        <p:spPr/>
        <p:txBody>
          <a:bodyPr/>
          <a:lstStyle/>
          <a:p>
            <a:fld id="{CD632B81-75F1-5244-BCEB-6734F00DE0EE}" type="slidenum">
              <a:rPr lang="en-US" smtClean="0"/>
              <a:pPr/>
              <a:t>2</a:t>
            </a:fld>
            <a:endParaRPr lang="en-US" dirty="0"/>
          </a:p>
        </p:txBody>
      </p:sp>
    </p:spTree>
    <p:extLst>
      <p:ext uri="{BB962C8B-B14F-4D97-AF65-F5344CB8AC3E}">
        <p14:creationId xmlns:p14="http://schemas.microsoft.com/office/powerpoint/2010/main" val="4060740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BC05-AB39-4EF7-940F-56811FA5BAFC}"/>
              </a:ext>
            </a:extLst>
          </p:cNvPr>
          <p:cNvSpPr>
            <a:spLocks noGrp="1"/>
          </p:cNvSpPr>
          <p:nvPr>
            <p:ph type="title"/>
          </p:nvPr>
        </p:nvSpPr>
        <p:spPr>
          <a:xfrm>
            <a:off x="838200" y="54361"/>
            <a:ext cx="10515600" cy="1325563"/>
          </a:xfrm>
        </p:spPr>
        <p:txBody>
          <a:bodyPr/>
          <a:lstStyle/>
          <a:p>
            <a:r>
              <a:rPr lang="en-US" dirty="0"/>
              <a:t>Guiding Questions for Reflection</a:t>
            </a:r>
          </a:p>
        </p:txBody>
      </p:sp>
      <p:sp>
        <p:nvSpPr>
          <p:cNvPr id="3" name="Slide Number Placeholder 2">
            <a:extLst>
              <a:ext uri="{FF2B5EF4-FFF2-40B4-BE49-F238E27FC236}">
                <a16:creationId xmlns:a16="http://schemas.microsoft.com/office/drawing/2014/main" id="{8F69AFAC-9AC7-4B86-9AB7-C549D63C2605}"/>
              </a:ext>
            </a:extLst>
          </p:cNvPr>
          <p:cNvSpPr>
            <a:spLocks noGrp="1"/>
          </p:cNvSpPr>
          <p:nvPr>
            <p:ph type="sldNum" sz="quarter" idx="12"/>
          </p:nvPr>
        </p:nvSpPr>
        <p:spPr/>
        <p:txBody>
          <a:bodyPr/>
          <a:lstStyle/>
          <a:p>
            <a:fld id="{CD632B81-75F1-5244-BCEB-6734F00DE0EE}" type="slidenum">
              <a:rPr lang="en-US" smtClean="0"/>
              <a:t>20</a:t>
            </a:fld>
            <a:endParaRPr lang="en-US"/>
          </a:p>
        </p:txBody>
      </p:sp>
      <p:pic>
        <p:nvPicPr>
          <p:cNvPr id="4" name="Picture 3">
            <a:extLst>
              <a:ext uri="{FF2B5EF4-FFF2-40B4-BE49-F238E27FC236}">
                <a16:creationId xmlns:a16="http://schemas.microsoft.com/office/drawing/2014/main" id="{49827F86-802A-4883-9DA4-7AD54660E1BE}"/>
              </a:ext>
            </a:extLst>
          </p:cNvPr>
          <p:cNvPicPr>
            <a:picLocks noChangeAspect="1"/>
          </p:cNvPicPr>
          <p:nvPr/>
        </p:nvPicPr>
        <p:blipFill>
          <a:blip r:embed="rId2"/>
          <a:stretch>
            <a:fillRect/>
          </a:stretch>
        </p:blipFill>
        <p:spPr>
          <a:xfrm>
            <a:off x="462500" y="1017570"/>
            <a:ext cx="6067469" cy="4619659"/>
          </a:xfrm>
          <a:prstGeom prst="rect">
            <a:avLst/>
          </a:prstGeom>
        </p:spPr>
      </p:pic>
      <p:pic>
        <p:nvPicPr>
          <p:cNvPr id="5" name="Picture 4">
            <a:extLst>
              <a:ext uri="{FF2B5EF4-FFF2-40B4-BE49-F238E27FC236}">
                <a16:creationId xmlns:a16="http://schemas.microsoft.com/office/drawing/2014/main" id="{33DD6916-B57F-42BD-B1B1-E70F624FC5F2}"/>
              </a:ext>
            </a:extLst>
          </p:cNvPr>
          <p:cNvPicPr>
            <a:picLocks noChangeAspect="1"/>
          </p:cNvPicPr>
          <p:nvPr/>
        </p:nvPicPr>
        <p:blipFill>
          <a:blip r:embed="rId3"/>
          <a:stretch>
            <a:fillRect/>
          </a:stretch>
        </p:blipFill>
        <p:spPr>
          <a:xfrm>
            <a:off x="6765968" y="1943916"/>
            <a:ext cx="5240690" cy="4777559"/>
          </a:xfrm>
          <a:prstGeom prst="rect">
            <a:avLst/>
          </a:prstGeom>
        </p:spPr>
      </p:pic>
    </p:spTree>
    <p:extLst>
      <p:ext uri="{BB962C8B-B14F-4D97-AF65-F5344CB8AC3E}">
        <p14:creationId xmlns:p14="http://schemas.microsoft.com/office/powerpoint/2010/main" val="168367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E61B-97DE-4096-86A8-D615552DAFB6}"/>
              </a:ext>
            </a:extLst>
          </p:cNvPr>
          <p:cNvSpPr>
            <a:spLocks noGrp="1"/>
          </p:cNvSpPr>
          <p:nvPr>
            <p:ph type="title"/>
          </p:nvPr>
        </p:nvSpPr>
        <p:spPr>
          <a:xfrm>
            <a:off x="838200" y="114125"/>
            <a:ext cx="10515600" cy="1325563"/>
          </a:xfrm>
        </p:spPr>
        <p:txBody>
          <a:bodyPr/>
          <a:lstStyle/>
          <a:p>
            <a:r>
              <a:rPr lang="en-US" dirty="0"/>
              <a:t>Guidance Document for External Feedback</a:t>
            </a:r>
          </a:p>
        </p:txBody>
      </p:sp>
      <p:sp>
        <p:nvSpPr>
          <p:cNvPr id="3" name="Slide Number Placeholder 2">
            <a:extLst>
              <a:ext uri="{FF2B5EF4-FFF2-40B4-BE49-F238E27FC236}">
                <a16:creationId xmlns:a16="http://schemas.microsoft.com/office/drawing/2014/main" id="{A0264F35-7A18-45F7-A296-BCFB0E6B2277}"/>
              </a:ext>
            </a:extLst>
          </p:cNvPr>
          <p:cNvSpPr>
            <a:spLocks noGrp="1"/>
          </p:cNvSpPr>
          <p:nvPr>
            <p:ph type="sldNum" sz="quarter" idx="12"/>
          </p:nvPr>
        </p:nvSpPr>
        <p:spPr/>
        <p:txBody>
          <a:bodyPr/>
          <a:lstStyle/>
          <a:p>
            <a:fld id="{CD632B81-75F1-5244-BCEB-6734F00DE0EE}" type="slidenum">
              <a:rPr lang="en-US" smtClean="0"/>
              <a:t>21</a:t>
            </a:fld>
            <a:endParaRPr lang="en-US"/>
          </a:p>
        </p:txBody>
      </p:sp>
      <p:pic>
        <p:nvPicPr>
          <p:cNvPr id="4" name="Picture 3">
            <a:extLst>
              <a:ext uri="{FF2B5EF4-FFF2-40B4-BE49-F238E27FC236}">
                <a16:creationId xmlns:a16="http://schemas.microsoft.com/office/drawing/2014/main" id="{903E3973-07EF-42EA-918B-3B458A1485E8}"/>
              </a:ext>
            </a:extLst>
          </p:cNvPr>
          <p:cNvPicPr>
            <a:picLocks noChangeAspect="1"/>
          </p:cNvPicPr>
          <p:nvPr/>
        </p:nvPicPr>
        <p:blipFill>
          <a:blip r:embed="rId2"/>
          <a:stretch>
            <a:fillRect/>
          </a:stretch>
        </p:blipFill>
        <p:spPr>
          <a:xfrm>
            <a:off x="0" y="1535311"/>
            <a:ext cx="5898952" cy="5369214"/>
          </a:xfrm>
          <a:prstGeom prst="rect">
            <a:avLst/>
          </a:prstGeom>
        </p:spPr>
      </p:pic>
      <p:pic>
        <p:nvPicPr>
          <p:cNvPr id="5" name="Picture 4">
            <a:extLst>
              <a:ext uri="{FF2B5EF4-FFF2-40B4-BE49-F238E27FC236}">
                <a16:creationId xmlns:a16="http://schemas.microsoft.com/office/drawing/2014/main" id="{1B0E6F61-CFBB-4912-B461-AB0A2FF08568}"/>
              </a:ext>
            </a:extLst>
          </p:cNvPr>
          <p:cNvPicPr>
            <a:picLocks noChangeAspect="1"/>
          </p:cNvPicPr>
          <p:nvPr/>
        </p:nvPicPr>
        <p:blipFill>
          <a:blip r:embed="rId3"/>
          <a:stretch>
            <a:fillRect/>
          </a:stretch>
        </p:blipFill>
        <p:spPr>
          <a:xfrm>
            <a:off x="6205496" y="1145687"/>
            <a:ext cx="5986504" cy="5712313"/>
          </a:xfrm>
          <a:prstGeom prst="rect">
            <a:avLst/>
          </a:prstGeom>
        </p:spPr>
      </p:pic>
    </p:spTree>
    <p:extLst>
      <p:ext uri="{BB962C8B-B14F-4D97-AF65-F5344CB8AC3E}">
        <p14:creationId xmlns:p14="http://schemas.microsoft.com/office/powerpoint/2010/main" val="137277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BE15-54E5-4B18-99EC-A980286E4DD7}"/>
              </a:ext>
            </a:extLst>
          </p:cNvPr>
          <p:cNvSpPr>
            <a:spLocks noGrp="1"/>
          </p:cNvSpPr>
          <p:nvPr>
            <p:ph type="title"/>
          </p:nvPr>
        </p:nvSpPr>
        <p:spPr/>
        <p:txBody>
          <a:bodyPr/>
          <a:lstStyle/>
          <a:p>
            <a:r>
              <a:rPr lang="en-US" dirty="0"/>
              <a:t>Supports for the Process – </a:t>
            </a:r>
            <a:r>
              <a:rPr lang="en-US" i="1" dirty="0"/>
              <a:t>Support</a:t>
            </a:r>
            <a:r>
              <a:rPr lang="en-US" dirty="0"/>
              <a:t> </a:t>
            </a:r>
            <a:r>
              <a:rPr lang="en-US" i="1" dirty="0"/>
              <a:t>Structures</a:t>
            </a:r>
          </a:p>
        </p:txBody>
      </p:sp>
      <p:sp>
        <p:nvSpPr>
          <p:cNvPr id="4" name="Slide Number Placeholder 3">
            <a:extLst>
              <a:ext uri="{FF2B5EF4-FFF2-40B4-BE49-F238E27FC236}">
                <a16:creationId xmlns:a16="http://schemas.microsoft.com/office/drawing/2014/main" id="{103AD3DE-644E-41EC-A09F-1DED572C3601}"/>
              </a:ext>
            </a:extLst>
          </p:cNvPr>
          <p:cNvSpPr>
            <a:spLocks noGrp="1"/>
          </p:cNvSpPr>
          <p:nvPr>
            <p:ph type="sldNum" sz="quarter" idx="12"/>
          </p:nvPr>
        </p:nvSpPr>
        <p:spPr/>
        <p:txBody>
          <a:bodyPr/>
          <a:lstStyle/>
          <a:p>
            <a:fld id="{CD632B81-75F1-5244-BCEB-6734F00DE0EE}" type="slidenum">
              <a:rPr lang="en-US" smtClean="0"/>
              <a:pPr/>
              <a:t>22</a:t>
            </a:fld>
            <a:endParaRPr lang="en-US" dirty="0"/>
          </a:p>
        </p:txBody>
      </p:sp>
      <p:graphicFrame>
        <p:nvGraphicFramePr>
          <p:cNvPr id="5" name="Table 4">
            <a:extLst>
              <a:ext uri="{FF2B5EF4-FFF2-40B4-BE49-F238E27FC236}">
                <a16:creationId xmlns:a16="http://schemas.microsoft.com/office/drawing/2014/main" id="{8673EF0C-A3A9-4D9F-9B9A-7FAB405FFA62}"/>
              </a:ext>
            </a:extLst>
          </p:cNvPr>
          <p:cNvGraphicFramePr>
            <a:graphicFrameLocks noGrp="1"/>
          </p:cNvGraphicFramePr>
          <p:nvPr>
            <p:extLst>
              <p:ext uri="{D42A27DB-BD31-4B8C-83A1-F6EECF244321}">
                <p14:modId xmlns:p14="http://schemas.microsoft.com/office/powerpoint/2010/main" val="107472595"/>
              </p:ext>
            </p:extLst>
          </p:nvPr>
        </p:nvGraphicFramePr>
        <p:xfrm>
          <a:off x="974164" y="1690688"/>
          <a:ext cx="10733743" cy="3571240"/>
        </p:xfrm>
        <a:graphic>
          <a:graphicData uri="http://schemas.openxmlformats.org/drawingml/2006/table">
            <a:tbl>
              <a:tblPr firstRow="1" bandRow="1">
                <a:tableStyleId>{5C22544A-7EE6-4342-B048-85BDC9FD1C3A}</a:tableStyleId>
              </a:tblPr>
              <a:tblGrid>
                <a:gridCol w="2026385">
                  <a:extLst>
                    <a:ext uri="{9D8B030D-6E8A-4147-A177-3AD203B41FA5}">
                      <a16:colId xmlns:a16="http://schemas.microsoft.com/office/drawing/2014/main" val="2186891034"/>
                    </a:ext>
                  </a:extLst>
                </a:gridCol>
                <a:gridCol w="8707358">
                  <a:extLst>
                    <a:ext uri="{9D8B030D-6E8A-4147-A177-3AD203B41FA5}">
                      <a16:colId xmlns:a16="http://schemas.microsoft.com/office/drawing/2014/main" val="890925552"/>
                    </a:ext>
                  </a:extLst>
                </a:gridCol>
              </a:tblGrid>
              <a:tr h="370840">
                <a:tc>
                  <a:txBody>
                    <a:bodyPr/>
                    <a:lstStyle/>
                    <a:p>
                      <a:r>
                        <a:rPr lang="en-US" dirty="0"/>
                        <a:t>Entity</a:t>
                      </a:r>
                    </a:p>
                  </a:txBody>
                  <a:tcPr>
                    <a:solidFill>
                      <a:srgbClr val="203864"/>
                    </a:solidFill>
                  </a:tcPr>
                </a:tc>
                <a:tc>
                  <a:txBody>
                    <a:bodyPr/>
                    <a:lstStyle/>
                    <a:p>
                      <a:r>
                        <a:rPr lang="en-US" dirty="0"/>
                        <a:t>Role</a:t>
                      </a:r>
                    </a:p>
                  </a:txBody>
                  <a:tcPr>
                    <a:solidFill>
                      <a:srgbClr val="203864"/>
                    </a:solidFill>
                  </a:tcPr>
                </a:tc>
                <a:extLst>
                  <a:ext uri="{0D108BD9-81ED-4DB2-BD59-A6C34878D82A}">
                    <a16:rowId xmlns:a16="http://schemas.microsoft.com/office/drawing/2014/main" val="1085673401"/>
                  </a:ext>
                </a:extLst>
              </a:tr>
              <a:tr h="370840">
                <a:tc>
                  <a:txBody>
                    <a:bodyPr/>
                    <a:lstStyle/>
                    <a:p>
                      <a:r>
                        <a:rPr lang="en-US" dirty="0"/>
                        <a:t>OIERA</a:t>
                      </a:r>
                    </a:p>
                  </a:txBody>
                  <a:tcPr/>
                </a:tc>
                <a:tc>
                  <a:txBody>
                    <a:bodyPr/>
                    <a:lstStyle/>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Develop and communicate resources to support the AES PR process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Provide training and support to unit, department, or program leadership undergoing AES PR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Provide data guidance and support, as needed </a:t>
                      </a:r>
                    </a:p>
                  </a:txBody>
                  <a:tcPr/>
                </a:tc>
                <a:extLst>
                  <a:ext uri="{0D108BD9-81ED-4DB2-BD59-A6C34878D82A}">
                    <a16:rowId xmlns:a16="http://schemas.microsoft.com/office/drawing/2014/main" val="1310275234"/>
                  </a:ext>
                </a:extLst>
              </a:tr>
              <a:tr h="370840">
                <a:tc>
                  <a:txBody>
                    <a:bodyPr/>
                    <a:lstStyle/>
                    <a:p>
                      <a:r>
                        <a:rPr lang="en-US" dirty="0"/>
                        <a:t>AES Assessment Committee</a:t>
                      </a:r>
                    </a:p>
                  </a:txBody>
                  <a:tcPr/>
                </a:tc>
                <a:tc>
                  <a:txBody>
                    <a:bodyPr/>
                    <a:lstStyle/>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Provide AES PR consultation to units as needed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Collaborate with OIRA in offering AES PR workshops and resources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Collectively problem solve any barriers to the process and develop solutions to improve the process for AES units</a:t>
                      </a:r>
                    </a:p>
                  </a:txBody>
                  <a:tcPr/>
                </a:tc>
                <a:extLst>
                  <a:ext uri="{0D108BD9-81ED-4DB2-BD59-A6C34878D82A}">
                    <a16:rowId xmlns:a16="http://schemas.microsoft.com/office/drawing/2014/main" val="602875895"/>
                  </a:ext>
                </a:extLst>
              </a:tr>
              <a:tr h="370840">
                <a:tc>
                  <a:txBody>
                    <a:bodyPr/>
                    <a:lstStyle/>
                    <a:p>
                      <a:r>
                        <a:rPr lang="en-US" dirty="0"/>
                        <a:t>AES Unit Cohort/ Cohort Support Plan</a:t>
                      </a:r>
                    </a:p>
                  </a:txBody>
                  <a:tcPr/>
                </a:tc>
                <a:tc>
                  <a:txBody>
                    <a:bodyPr/>
                    <a:lstStyle/>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Collectively brainstorm potential approach to the AES PR process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Share drafts, examples, and ideas with each other to help each other strengthen their AES PR Process </a:t>
                      </a:r>
                    </a:p>
                    <a:p>
                      <a:pPr marL="285750" indent="-285750" rtl="0" fontAlgn="base">
                        <a:buFont typeface="Arial" panose="020B0604020202020204" pitchFamily="34" charset="0"/>
                        <a:buChar char="•"/>
                      </a:pPr>
                      <a:r>
                        <a:rPr lang="en-US" sz="1600" b="0" i="0" kern="1200" dirty="0">
                          <a:solidFill>
                            <a:schemeClr val="dk1"/>
                          </a:solidFill>
                          <a:effectLst/>
                          <a:latin typeface="+mn-lt"/>
                          <a:ea typeface="+mn-ea"/>
                          <a:cs typeface="+mn-cs"/>
                        </a:rPr>
                        <a:t>Act as an additional resource to call upon and share challenges and successes with each other, thereby creating community</a:t>
                      </a:r>
                    </a:p>
                  </a:txBody>
                  <a:tcPr/>
                </a:tc>
                <a:extLst>
                  <a:ext uri="{0D108BD9-81ED-4DB2-BD59-A6C34878D82A}">
                    <a16:rowId xmlns:a16="http://schemas.microsoft.com/office/drawing/2014/main" val="2465364007"/>
                  </a:ext>
                </a:extLst>
              </a:tr>
            </a:tbl>
          </a:graphicData>
        </a:graphic>
      </p:graphicFrame>
    </p:spTree>
    <p:extLst>
      <p:ext uri="{BB962C8B-B14F-4D97-AF65-F5344CB8AC3E}">
        <p14:creationId xmlns:p14="http://schemas.microsoft.com/office/powerpoint/2010/main" val="424299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7C7C-B174-4E3A-B781-AFC9E43C2CFC}"/>
              </a:ext>
            </a:extLst>
          </p:cNvPr>
          <p:cNvSpPr>
            <a:spLocks noGrp="1"/>
          </p:cNvSpPr>
          <p:nvPr>
            <p:ph type="title"/>
          </p:nvPr>
        </p:nvSpPr>
        <p:spPr>
          <a:xfrm>
            <a:off x="831850" y="1374591"/>
            <a:ext cx="10515600" cy="1436798"/>
          </a:xfrm>
        </p:spPr>
        <p:txBody>
          <a:bodyPr/>
          <a:lstStyle/>
          <a:p>
            <a:pPr algn="ctr"/>
            <a:r>
              <a:rPr lang="en-US" dirty="0"/>
              <a:t>Question and Answers</a:t>
            </a:r>
          </a:p>
        </p:txBody>
      </p:sp>
      <p:sp>
        <p:nvSpPr>
          <p:cNvPr id="4" name="Slide Number Placeholder 3">
            <a:extLst>
              <a:ext uri="{FF2B5EF4-FFF2-40B4-BE49-F238E27FC236}">
                <a16:creationId xmlns:a16="http://schemas.microsoft.com/office/drawing/2014/main" id="{62817CA7-D4AC-4253-B8BC-96E9C525014A}"/>
              </a:ext>
            </a:extLst>
          </p:cNvPr>
          <p:cNvSpPr>
            <a:spLocks noGrp="1"/>
          </p:cNvSpPr>
          <p:nvPr>
            <p:ph type="sldNum" sz="quarter" idx="12"/>
          </p:nvPr>
        </p:nvSpPr>
        <p:spPr/>
        <p:txBody>
          <a:bodyPr/>
          <a:lstStyle/>
          <a:p>
            <a:fld id="{CD632B81-75F1-5244-BCEB-6734F00DE0EE}" type="slidenum">
              <a:rPr lang="en-US" smtClean="0"/>
              <a:pPr/>
              <a:t>23</a:t>
            </a:fld>
            <a:endParaRPr lang="en-US" dirty="0"/>
          </a:p>
        </p:txBody>
      </p:sp>
      <p:pic>
        <p:nvPicPr>
          <p:cNvPr id="7" name="Picture 6">
            <a:extLst>
              <a:ext uri="{FF2B5EF4-FFF2-40B4-BE49-F238E27FC236}">
                <a16:creationId xmlns:a16="http://schemas.microsoft.com/office/drawing/2014/main" id="{A639C948-56F6-403C-8595-9CCF4FB8997F}"/>
              </a:ext>
            </a:extLst>
          </p:cNvPr>
          <p:cNvPicPr>
            <a:picLocks noChangeAspect="1"/>
          </p:cNvPicPr>
          <p:nvPr/>
        </p:nvPicPr>
        <p:blipFill>
          <a:blip r:embed="rId3"/>
          <a:stretch>
            <a:fillRect/>
          </a:stretch>
        </p:blipFill>
        <p:spPr>
          <a:xfrm>
            <a:off x="4500282" y="2811389"/>
            <a:ext cx="3191435" cy="3191435"/>
          </a:xfrm>
          <a:prstGeom prst="rect">
            <a:avLst/>
          </a:prstGeom>
        </p:spPr>
      </p:pic>
    </p:spTree>
    <p:extLst>
      <p:ext uri="{BB962C8B-B14F-4D97-AF65-F5344CB8AC3E}">
        <p14:creationId xmlns:p14="http://schemas.microsoft.com/office/powerpoint/2010/main" val="297762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EDBBA-7134-4F0C-A16A-0DECDFDF6313}"/>
              </a:ext>
            </a:extLst>
          </p:cNvPr>
          <p:cNvSpPr>
            <a:spLocks noGrp="1"/>
          </p:cNvSpPr>
          <p:nvPr>
            <p:ph type="title"/>
          </p:nvPr>
        </p:nvSpPr>
        <p:spPr>
          <a:xfrm>
            <a:off x="831850" y="1255069"/>
            <a:ext cx="10515600" cy="1592186"/>
          </a:xfrm>
        </p:spPr>
        <p:txBody>
          <a:bodyPr>
            <a:normAutofit/>
          </a:bodyPr>
          <a:lstStyle/>
          <a:p>
            <a:pPr algn="ctr"/>
            <a:r>
              <a:rPr lang="en-US" sz="9600" b="1" dirty="0"/>
              <a:t>EXIT POLL</a:t>
            </a:r>
            <a:endParaRPr lang="en-US" sz="7200" b="1" dirty="0"/>
          </a:p>
        </p:txBody>
      </p:sp>
      <p:sp>
        <p:nvSpPr>
          <p:cNvPr id="8" name="Slide Number Placeholder 7">
            <a:extLst>
              <a:ext uri="{FF2B5EF4-FFF2-40B4-BE49-F238E27FC236}">
                <a16:creationId xmlns:a16="http://schemas.microsoft.com/office/drawing/2014/main" id="{226655D6-B4C6-4FF9-9B52-1BB342419C1B}"/>
              </a:ext>
            </a:extLst>
          </p:cNvPr>
          <p:cNvSpPr>
            <a:spLocks noGrp="1"/>
          </p:cNvSpPr>
          <p:nvPr>
            <p:ph type="sldNum" sz="quarter" idx="12"/>
          </p:nvPr>
        </p:nvSpPr>
        <p:spPr/>
        <p:txBody>
          <a:bodyPr/>
          <a:lstStyle/>
          <a:p>
            <a:fld id="{CD632B81-75F1-5244-BCEB-6734F00DE0EE}" type="slidenum">
              <a:rPr lang="en-US" smtClean="0"/>
              <a:t>24</a:t>
            </a:fld>
            <a:endParaRPr lang="en-US"/>
          </a:p>
        </p:txBody>
      </p:sp>
      <p:pic>
        <p:nvPicPr>
          <p:cNvPr id="10" name="Picture 9">
            <a:extLst>
              <a:ext uri="{FF2B5EF4-FFF2-40B4-BE49-F238E27FC236}">
                <a16:creationId xmlns:a16="http://schemas.microsoft.com/office/drawing/2014/main" id="{9E7EDCA2-ECE7-465C-96E6-D54C4EABFBB8}"/>
              </a:ext>
            </a:extLst>
          </p:cNvPr>
          <p:cNvPicPr>
            <a:picLocks noChangeAspect="1"/>
          </p:cNvPicPr>
          <p:nvPr/>
        </p:nvPicPr>
        <p:blipFill>
          <a:blip r:embed="rId3"/>
          <a:stretch>
            <a:fillRect/>
          </a:stretch>
        </p:blipFill>
        <p:spPr>
          <a:xfrm>
            <a:off x="4204120" y="2572591"/>
            <a:ext cx="3783759" cy="3783759"/>
          </a:xfrm>
          <a:prstGeom prst="rect">
            <a:avLst/>
          </a:prstGeom>
        </p:spPr>
      </p:pic>
    </p:spTree>
    <p:extLst>
      <p:ext uri="{BB962C8B-B14F-4D97-AF65-F5344CB8AC3E}">
        <p14:creationId xmlns:p14="http://schemas.microsoft.com/office/powerpoint/2010/main" val="1996939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EDBBA-7134-4F0C-A16A-0DECDFDF6313}"/>
              </a:ext>
            </a:extLst>
          </p:cNvPr>
          <p:cNvSpPr>
            <a:spLocks noGrp="1"/>
          </p:cNvSpPr>
          <p:nvPr>
            <p:ph type="title"/>
          </p:nvPr>
        </p:nvSpPr>
        <p:spPr/>
        <p:txBody>
          <a:bodyPr>
            <a:normAutofit/>
          </a:bodyPr>
          <a:lstStyle/>
          <a:p>
            <a:pPr algn="ctr"/>
            <a:r>
              <a:rPr lang="en-US" sz="9600" b="1" dirty="0"/>
              <a:t>Thank You!</a:t>
            </a:r>
            <a:endParaRPr lang="en-US" sz="7200" b="1" dirty="0"/>
          </a:p>
        </p:txBody>
      </p:sp>
      <p:sp>
        <p:nvSpPr>
          <p:cNvPr id="5" name="Text Placeholder 4">
            <a:extLst>
              <a:ext uri="{FF2B5EF4-FFF2-40B4-BE49-F238E27FC236}">
                <a16:creationId xmlns:a16="http://schemas.microsoft.com/office/drawing/2014/main" id="{42B9E933-3A87-4D09-966A-A641BF665CE2}"/>
              </a:ext>
            </a:extLst>
          </p:cNvPr>
          <p:cNvSpPr>
            <a:spLocks noGrp="1"/>
          </p:cNvSpPr>
          <p:nvPr>
            <p:ph type="body" idx="1"/>
          </p:nvPr>
        </p:nvSpPr>
        <p:spPr/>
        <p:txBody>
          <a:bodyPr/>
          <a:lstStyle/>
          <a:p>
            <a:endParaRPr lang="en-US" dirty="0"/>
          </a:p>
        </p:txBody>
      </p:sp>
      <p:sp>
        <p:nvSpPr>
          <p:cNvPr id="8" name="Slide Number Placeholder 7">
            <a:extLst>
              <a:ext uri="{FF2B5EF4-FFF2-40B4-BE49-F238E27FC236}">
                <a16:creationId xmlns:a16="http://schemas.microsoft.com/office/drawing/2014/main" id="{226655D6-B4C6-4FF9-9B52-1BB342419C1B}"/>
              </a:ext>
            </a:extLst>
          </p:cNvPr>
          <p:cNvSpPr>
            <a:spLocks noGrp="1"/>
          </p:cNvSpPr>
          <p:nvPr>
            <p:ph type="sldNum" sz="quarter" idx="12"/>
          </p:nvPr>
        </p:nvSpPr>
        <p:spPr/>
        <p:txBody>
          <a:bodyPr/>
          <a:lstStyle/>
          <a:p>
            <a:fld id="{CD632B81-75F1-5244-BCEB-6734F00DE0EE}" type="slidenum">
              <a:rPr lang="en-US" smtClean="0"/>
              <a:t>25</a:t>
            </a:fld>
            <a:endParaRPr lang="en-US"/>
          </a:p>
        </p:txBody>
      </p:sp>
    </p:spTree>
    <p:extLst>
      <p:ext uri="{BB962C8B-B14F-4D97-AF65-F5344CB8AC3E}">
        <p14:creationId xmlns:p14="http://schemas.microsoft.com/office/powerpoint/2010/main" val="163868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87DDC-4A0C-4ED9-A399-AE7DF45F9707}"/>
              </a:ext>
            </a:extLst>
          </p:cNvPr>
          <p:cNvSpPr>
            <a:spLocks noGrp="1"/>
          </p:cNvSpPr>
          <p:nvPr>
            <p:ph type="title"/>
          </p:nvPr>
        </p:nvSpPr>
        <p:spPr/>
        <p:txBody>
          <a:bodyPr/>
          <a:lstStyle/>
          <a:p>
            <a:r>
              <a:rPr lang="en-US" b="1" dirty="0"/>
              <a:t>Recording</a:t>
            </a:r>
          </a:p>
        </p:txBody>
      </p:sp>
      <p:pic>
        <p:nvPicPr>
          <p:cNvPr id="6" name="Picture 5">
            <a:extLst>
              <a:ext uri="{FF2B5EF4-FFF2-40B4-BE49-F238E27FC236}">
                <a16:creationId xmlns:a16="http://schemas.microsoft.com/office/drawing/2014/main" id="{672BA987-E200-41B1-BB9C-D19101007D6C}"/>
              </a:ext>
            </a:extLst>
          </p:cNvPr>
          <p:cNvPicPr>
            <a:picLocks noChangeAspect="1"/>
          </p:cNvPicPr>
          <p:nvPr/>
        </p:nvPicPr>
        <p:blipFill>
          <a:blip r:embed="rId3"/>
          <a:stretch>
            <a:fillRect/>
          </a:stretch>
        </p:blipFill>
        <p:spPr>
          <a:xfrm>
            <a:off x="3436470" y="614083"/>
            <a:ext cx="5319059" cy="5319059"/>
          </a:xfrm>
          <a:prstGeom prst="rect">
            <a:avLst/>
          </a:prstGeom>
        </p:spPr>
      </p:pic>
      <p:sp>
        <p:nvSpPr>
          <p:cNvPr id="7" name="Slide Number Placeholder 6">
            <a:extLst>
              <a:ext uri="{FF2B5EF4-FFF2-40B4-BE49-F238E27FC236}">
                <a16:creationId xmlns:a16="http://schemas.microsoft.com/office/drawing/2014/main" id="{5C1EFBDD-E060-41A9-AC70-12C4A304EC2A}"/>
              </a:ext>
            </a:extLst>
          </p:cNvPr>
          <p:cNvSpPr>
            <a:spLocks noGrp="1"/>
          </p:cNvSpPr>
          <p:nvPr>
            <p:ph type="sldNum" sz="quarter" idx="12"/>
          </p:nvPr>
        </p:nvSpPr>
        <p:spPr/>
        <p:txBody>
          <a:bodyPr/>
          <a:lstStyle/>
          <a:p>
            <a:fld id="{CD632B81-75F1-5244-BCEB-6734F00DE0EE}" type="slidenum">
              <a:rPr lang="en-US" smtClean="0"/>
              <a:t>3</a:t>
            </a:fld>
            <a:endParaRPr lang="en-US"/>
          </a:p>
        </p:txBody>
      </p:sp>
    </p:spTree>
    <p:extLst>
      <p:ext uri="{BB962C8B-B14F-4D97-AF65-F5344CB8AC3E}">
        <p14:creationId xmlns:p14="http://schemas.microsoft.com/office/powerpoint/2010/main" val="37206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66258-D374-46DB-8502-3423C5F2393D}"/>
              </a:ext>
            </a:extLst>
          </p:cNvPr>
          <p:cNvSpPr>
            <a:spLocks noGrp="1"/>
          </p:cNvSpPr>
          <p:nvPr>
            <p:ph type="title"/>
          </p:nvPr>
        </p:nvSpPr>
        <p:spPr/>
        <p:txBody>
          <a:bodyPr/>
          <a:lstStyle/>
          <a:p>
            <a:r>
              <a:rPr lang="en-US" b="1" dirty="0"/>
              <a:t>History of Assessment in AES Units</a:t>
            </a:r>
          </a:p>
        </p:txBody>
      </p:sp>
      <p:sp>
        <p:nvSpPr>
          <p:cNvPr id="4" name="Content Placeholder 3">
            <a:extLst>
              <a:ext uri="{FF2B5EF4-FFF2-40B4-BE49-F238E27FC236}">
                <a16:creationId xmlns:a16="http://schemas.microsoft.com/office/drawing/2014/main" id="{08EB9DBC-CCD3-4D23-8443-170902703D15}"/>
              </a:ext>
            </a:extLst>
          </p:cNvPr>
          <p:cNvSpPr>
            <a:spLocks noGrp="1"/>
          </p:cNvSpPr>
          <p:nvPr>
            <p:ph idx="1"/>
          </p:nvPr>
        </p:nvSpPr>
        <p:spPr/>
        <p:txBody>
          <a:bodyPr/>
          <a:lstStyle/>
          <a:p>
            <a:r>
              <a:rPr lang="en-US" dirty="0"/>
              <a:t>Non-Academic Program Review Process – 2013</a:t>
            </a:r>
          </a:p>
          <a:p>
            <a:r>
              <a:rPr lang="en-US" dirty="0"/>
              <a:t>Revision to Non-Academic Program Review Process - 2017</a:t>
            </a:r>
          </a:p>
          <a:p>
            <a:endParaRPr lang="en-US" dirty="0"/>
          </a:p>
        </p:txBody>
      </p:sp>
      <p:pic>
        <p:nvPicPr>
          <p:cNvPr id="6" name="Picture 5">
            <a:extLst>
              <a:ext uri="{FF2B5EF4-FFF2-40B4-BE49-F238E27FC236}">
                <a16:creationId xmlns:a16="http://schemas.microsoft.com/office/drawing/2014/main" id="{B6BD3A70-E41A-4324-9352-70E81D0E4069}"/>
              </a:ext>
            </a:extLst>
          </p:cNvPr>
          <p:cNvPicPr>
            <a:picLocks noChangeAspect="1"/>
          </p:cNvPicPr>
          <p:nvPr/>
        </p:nvPicPr>
        <p:blipFill>
          <a:blip r:embed="rId3"/>
          <a:stretch>
            <a:fillRect/>
          </a:stretch>
        </p:blipFill>
        <p:spPr>
          <a:xfrm>
            <a:off x="4586941" y="2849282"/>
            <a:ext cx="3018118" cy="3018118"/>
          </a:xfrm>
          <a:prstGeom prst="rect">
            <a:avLst/>
          </a:prstGeom>
        </p:spPr>
      </p:pic>
      <p:sp>
        <p:nvSpPr>
          <p:cNvPr id="7" name="Slide Number Placeholder 6">
            <a:extLst>
              <a:ext uri="{FF2B5EF4-FFF2-40B4-BE49-F238E27FC236}">
                <a16:creationId xmlns:a16="http://schemas.microsoft.com/office/drawing/2014/main" id="{33265C6B-3ACB-473B-8B8F-7F454BF30555}"/>
              </a:ext>
            </a:extLst>
          </p:cNvPr>
          <p:cNvSpPr>
            <a:spLocks noGrp="1"/>
          </p:cNvSpPr>
          <p:nvPr>
            <p:ph type="sldNum" sz="quarter" idx="12"/>
          </p:nvPr>
        </p:nvSpPr>
        <p:spPr/>
        <p:txBody>
          <a:bodyPr/>
          <a:lstStyle/>
          <a:p>
            <a:fld id="{CD632B81-75F1-5244-BCEB-6734F00DE0EE}" type="slidenum">
              <a:rPr lang="en-US" smtClean="0"/>
              <a:pPr/>
              <a:t>4</a:t>
            </a:fld>
            <a:endParaRPr lang="en-US" dirty="0"/>
          </a:p>
        </p:txBody>
      </p:sp>
    </p:spTree>
    <p:extLst>
      <p:ext uri="{BB962C8B-B14F-4D97-AF65-F5344CB8AC3E}">
        <p14:creationId xmlns:p14="http://schemas.microsoft.com/office/powerpoint/2010/main" val="384499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EDBBA-7134-4F0C-A16A-0DECDFDF6313}"/>
              </a:ext>
            </a:extLst>
          </p:cNvPr>
          <p:cNvSpPr>
            <a:spLocks noGrp="1"/>
          </p:cNvSpPr>
          <p:nvPr>
            <p:ph type="title"/>
          </p:nvPr>
        </p:nvSpPr>
        <p:spPr>
          <a:xfrm>
            <a:off x="831850" y="1255069"/>
            <a:ext cx="10515600" cy="1592186"/>
          </a:xfrm>
        </p:spPr>
        <p:txBody>
          <a:bodyPr>
            <a:normAutofit/>
          </a:bodyPr>
          <a:lstStyle/>
          <a:p>
            <a:pPr algn="ctr"/>
            <a:r>
              <a:rPr lang="en-US" sz="9600" b="1" dirty="0"/>
              <a:t>POLL</a:t>
            </a:r>
            <a:endParaRPr lang="en-US" sz="7200" b="1" dirty="0"/>
          </a:p>
        </p:txBody>
      </p:sp>
      <p:sp>
        <p:nvSpPr>
          <p:cNvPr id="8" name="Slide Number Placeholder 7">
            <a:extLst>
              <a:ext uri="{FF2B5EF4-FFF2-40B4-BE49-F238E27FC236}">
                <a16:creationId xmlns:a16="http://schemas.microsoft.com/office/drawing/2014/main" id="{226655D6-B4C6-4FF9-9B52-1BB342419C1B}"/>
              </a:ext>
            </a:extLst>
          </p:cNvPr>
          <p:cNvSpPr>
            <a:spLocks noGrp="1"/>
          </p:cNvSpPr>
          <p:nvPr>
            <p:ph type="sldNum" sz="quarter" idx="12"/>
          </p:nvPr>
        </p:nvSpPr>
        <p:spPr/>
        <p:txBody>
          <a:bodyPr/>
          <a:lstStyle/>
          <a:p>
            <a:fld id="{CD632B81-75F1-5244-BCEB-6734F00DE0EE}" type="slidenum">
              <a:rPr lang="en-US" smtClean="0"/>
              <a:t>5</a:t>
            </a:fld>
            <a:endParaRPr lang="en-US"/>
          </a:p>
        </p:txBody>
      </p:sp>
      <p:pic>
        <p:nvPicPr>
          <p:cNvPr id="10" name="Picture 9">
            <a:extLst>
              <a:ext uri="{FF2B5EF4-FFF2-40B4-BE49-F238E27FC236}">
                <a16:creationId xmlns:a16="http://schemas.microsoft.com/office/drawing/2014/main" id="{9E7EDCA2-ECE7-465C-96E6-D54C4EABFBB8}"/>
              </a:ext>
            </a:extLst>
          </p:cNvPr>
          <p:cNvPicPr>
            <a:picLocks noChangeAspect="1"/>
          </p:cNvPicPr>
          <p:nvPr/>
        </p:nvPicPr>
        <p:blipFill>
          <a:blip r:embed="rId3"/>
          <a:stretch>
            <a:fillRect/>
          </a:stretch>
        </p:blipFill>
        <p:spPr>
          <a:xfrm>
            <a:off x="4204120" y="2572591"/>
            <a:ext cx="3783759" cy="3783759"/>
          </a:xfrm>
          <a:prstGeom prst="rect">
            <a:avLst/>
          </a:prstGeom>
        </p:spPr>
      </p:pic>
    </p:spTree>
    <p:extLst>
      <p:ext uri="{BB962C8B-B14F-4D97-AF65-F5344CB8AC3E}">
        <p14:creationId xmlns:p14="http://schemas.microsoft.com/office/powerpoint/2010/main" val="27617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18"/>
            <a:ext cx="10515600" cy="1325563"/>
          </a:xfrm>
        </p:spPr>
        <p:txBody>
          <a:bodyPr>
            <a:normAutofit/>
          </a:bodyPr>
          <a:lstStyle/>
          <a:p>
            <a:r>
              <a:rPr lang="en-US" dirty="0">
                <a:latin typeface="Arial Black" panose="020B0A04020102020204" pitchFamily="34" charset="0"/>
              </a:rPr>
              <a:t>APR vs. Non-APR</a:t>
            </a:r>
          </a:p>
        </p:txBody>
      </p:sp>
      <p:sp>
        <p:nvSpPr>
          <p:cNvPr id="6" name="Text Placeholder 5"/>
          <p:cNvSpPr>
            <a:spLocks noGrp="1"/>
          </p:cNvSpPr>
          <p:nvPr>
            <p:ph type="body" idx="1"/>
          </p:nvPr>
        </p:nvSpPr>
        <p:spPr>
          <a:xfrm>
            <a:off x="839788" y="1161224"/>
            <a:ext cx="5184494" cy="811025"/>
          </a:xfrm>
        </p:spPr>
        <p:txBody>
          <a:bodyPr>
            <a:normAutofit/>
          </a:bodyPr>
          <a:lstStyle/>
          <a:p>
            <a:r>
              <a:rPr lang="en-US" dirty="0"/>
              <a:t>Academic Program Review (APR)</a:t>
            </a:r>
          </a:p>
        </p:txBody>
      </p:sp>
      <p:sp>
        <p:nvSpPr>
          <p:cNvPr id="7" name="Content Placeholder 6"/>
          <p:cNvSpPr>
            <a:spLocks noGrp="1"/>
          </p:cNvSpPr>
          <p:nvPr>
            <p:ph sz="half" idx="2"/>
          </p:nvPr>
        </p:nvSpPr>
        <p:spPr>
          <a:xfrm>
            <a:off x="839788" y="1985136"/>
            <a:ext cx="5157787" cy="3684588"/>
          </a:xfrm>
        </p:spPr>
        <p:txBody>
          <a:bodyPr>
            <a:normAutofit lnSpcReduction="10000"/>
          </a:bodyPr>
          <a:lstStyle/>
          <a:p>
            <a:r>
              <a:rPr lang="en-US" dirty="0"/>
              <a:t>A study of program effectiveness that goes beyond the assessment of student learning to examine:</a:t>
            </a:r>
          </a:p>
          <a:p>
            <a:pPr lvl="1"/>
            <a:r>
              <a:rPr lang="en-US" dirty="0"/>
              <a:t>administrative effectiveness, </a:t>
            </a:r>
          </a:p>
          <a:p>
            <a:pPr lvl="1"/>
            <a:r>
              <a:rPr lang="en-US" dirty="0"/>
              <a:t>relevance of course offerings to industry standards, </a:t>
            </a:r>
          </a:p>
          <a:p>
            <a:pPr lvl="1"/>
            <a:r>
              <a:rPr lang="en-US" dirty="0"/>
              <a:t>instructional and student support services, and</a:t>
            </a:r>
          </a:p>
          <a:p>
            <a:pPr lvl="1"/>
            <a:r>
              <a:rPr lang="en-US" dirty="0"/>
              <a:t>adequacy of faculty and staff.</a:t>
            </a:r>
          </a:p>
          <a:p>
            <a:endParaRPr lang="en-US" dirty="0"/>
          </a:p>
        </p:txBody>
      </p:sp>
      <p:sp>
        <p:nvSpPr>
          <p:cNvPr id="8" name="Text Placeholder 7"/>
          <p:cNvSpPr>
            <a:spLocks noGrp="1"/>
          </p:cNvSpPr>
          <p:nvPr>
            <p:ph type="body" sz="quarter" idx="3"/>
          </p:nvPr>
        </p:nvSpPr>
        <p:spPr>
          <a:xfrm>
            <a:off x="6172200" y="1161224"/>
            <a:ext cx="5183188" cy="823912"/>
          </a:xfrm>
        </p:spPr>
        <p:txBody>
          <a:bodyPr>
            <a:normAutofit/>
          </a:bodyPr>
          <a:lstStyle/>
          <a:p>
            <a:r>
              <a:rPr lang="en-US" dirty="0"/>
              <a:t>Non-Academic Program Review (Non-APR)</a:t>
            </a:r>
          </a:p>
        </p:txBody>
      </p:sp>
      <p:sp>
        <p:nvSpPr>
          <p:cNvPr id="9" name="Content Placeholder 8"/>
          <p:cNvSpPr>
            <a:spLocks noGrp="1"/>
          </p:cNvSpPr>
          <p:nvPr>
            <p:ph sz="quarter" idx="4"/>
          </p:nvPr>
        </p:nvSpPr>
        <p:spPr>
          <a:xfrm>
            <a:off x="6172200" y="1985136"/>
            <a:ext cx="5183188" cy="3684588"/>
          </a:xfrm>
        </p:spPr>
        <p:txBody>
          <a:bodyPr>
            <a:normAutofit lnSpcReduction="10000"/>
          </a:bodyPr>
          <a:lstStyle/>
          <a:p>
            <a:r>
              <a:rPr lang="en-US" dirty="0"/>
              <a:t>A study of individual offices, programs, or initiatives that are not specifically academic in nature to assess: </a:t>
            </a:r>
          </a:p>
          <a:p>
            <a:pPr lvl="1"/>
            <a:r>
              <a:rPr lang="en-US" dirty="0"/>
              <a:t>operational effectiveness and efficiency; </a:t>
            </a:r>
          </a:p>
          <a:p>
            <a:pPr lvl="1"/>
            <a:r>
              <a:rPr lang="en-US" dirty="0"/>
              <a:t>direct or indirect impact on student success; and</a:t>
            </a:r>
          </a:p>
          <a:p>
            <a:pPr lvl="1"/>
            <a:r>
              <a:rPr lang="en-US" dirty="0"/>
              <a:t>adequacy of staff and resources.</a:t>
            </a:r>
          </a:p>
          <a:p>
            <a:endParaRPr lang="en-US" dirty="0"/>
          </a:p>
        </p:txBody>
      </p:sp>
      <p:sp>
        <p:nvSpPr>
          <p:cNvPr id="5" name="Slide Number Placeholder 4"/>
          <p:cNvSpPr>
            <a:spLocks noGrp="1"/>
          </p:cNvSpPr>
          <p:nvPr>
            <p:ph type="sldNum" sz="quarter" idx="12"/>
          </p:nvPr>
        </p:nvSpPr>
        <p:spPr/>
        <p:txBody>
          <a:bodyPr/>
          <a:lstStyle/>
          <a:p>
            <a:fld id="{6768B172-05DF-4179-9AD1-DB681CFAD818}" type="slidenum">
              <a:rPr lang="en-US" smtClean="0"/>
              <a:pPr/>
              <a:t>6</a:t>
            </a:fld>
            <a:endParaRPr lang="en-US" dirty="0"/>
          </a:p>
        </p:txBody>
      </p:sp>
    </p:spTree>
    <p:extLst>
      <p:ext uri="{BB962C8B-B14F-4D97-AF65-F5344CB8AC3E}">
        <p14:creationId xmlns:p14="http://schemas.microsoft.com/office/powerpoint/2010/main" val="36730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211"/>
            <a:ext cx="10515600" cy="1325563"/>
          </a:xfrm>
        </p:spPr>
        <p:txBody>
          <a:bodyPr/>
          <a:lstStyle/>
          <a:p>
            <a:r>
              <a:rPr lang="en-US" b="1" dirty="0">
                <a:latin typeface="Arial Black" panose="020B0A04020102020204" pitchFamily="34" charset="0"/>
              </a:rPr>
              <a:t>Non-APR in a Nutshell</a:t>
            </a:r>
          </a:p>
        </p:txBody>
      </p:sp>
      <p:sp>
        <p:nvSpPr>
          <p:cNvPr id="5" name="Slide Number Placeholder 4"/>
          <p:cNvSpPr>
            <a:spLocks noGrp="1"/>
          </p:cNvSpPr>
          <p:nvPr>
            <p:ph type="sldNum" sz="quarter" idx="12"/>
          </p:nvPr>
        </p:nvSpPr>
        <p:spPr/>
        <p:txBody>
          <a:bodyPr/>
          <a:lstStyle/>
          <a:p>
            <a:fld id="{6768B172-05DF-4179-9AD1-DB681CFAD818}" type="slidenum">
              <a:rPr lang="en-US" smtClean="0"/>
              <a:pPr/>
              <a:t>7</a:t>
            </a:fld>
            <a:endParaRPr lang="en-US" dirty="0"/>
          </a:p>
        </p:txBody>
      </p:sp>
      <p:graphicFrame>
        <p:nvGraphicFramePr>
          <p:cNvPr id="6" name="Diagram 5"/>
          <p:cNvGraphicFramePr/>
          <p:nvPr>
            <p:extLst>
              <p:ext uri="{D42A27DB-BD31-4B8C-83A1-F6EECF244321}">
                <p14:modId xmlns:p14="http://schemas.microsoft.com/office/powerpoint/2010/main" val="944212114"/>
              </p:ext>
            </p:extLst>
          </p:nvPr>
        </p:nvGraphicFramePr>
        <p:xfrm>
          <a:off x="2944906"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84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54"/>
            <a:ext cx="10515600" cy="1325563"/>
          </a:xfrm>
        </p:spPr>
        <p:txBody>
          <a:bodyPr>
            <a:normAutofit/>
          </a:bodyPr>
          <a:lstStyle/>
          <a:p>
            <a:pPr algn="ctr"/>
            <a:r>
              <a:rPr lang="en-US" b="1" dirty="0">
                <a:latin typeface="Arial Black" panose="020B0A04020102020204" pitchFamily="34" charset="0"/>
              </a:rPr>
              <a:t>The Cycle</a:t>
            </a:r>
          </a:p>
        </p:txBody>
      </p:sp>
      <p:sp>
        <p:nvSpPr>
          <p:cNvPr id="5" name="Slide Number Placeholder 4"/>
          <p:cNvSpPr>
            <a:spLocks noGrp="1"/>
          </p:cNvSpPr>
          <p:nvPr>
            <p:ph type="sldNum" sz="quarter" idx="12"/>
          </p:nvPr>
        </p:nvSpPr>
        <p:spPr/>
        <p:txBody>
          <a:bodyPr/>
          <a:lstStyle/>
          <a:p>
            <a:fld id="{92B903D2-E464-4986-BF65-BE405E78214B}" type="slidenum">
              <a:rPr lang="en-US" smtClean="0"/>
              <a:pPr/>
              <a:t>8</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904335775"/>
              </p:ext>
            </p:extLst>
          </p:nvPr>
        </p:nvGraphicFramePr>
        <p:xfrm>
          <a:off x="1589741" y="1250576"/>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40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2173-D5F9-40D1-AE88-18A5AF738839}"/>
              </a:ext>
            </a:extLst>
          </p:cNvPr>
          <p:cNvSpPr>
            <a:spLocks noGrp="1"/>
          </p:cNvSpPr>
          <p:nvPr>
            <p:ph type="title"/>
          </p:nvPr>
        </p:nvSpPr>
        <p:spPr/>
        <p:txBody>
          <a:bodyPr/>
          <a:lstStyle/>
          <a:p>
            <a:r>
              <a:rPr lang="en-US" b="1" dirty="0"/>
              <a:t>Reasons for Redesigning</a:t>
            </a:r>
          </a:p>
        </p:txBody>
      </p:sp>
      <p:sp>
        <p:nvSpPr>
          <p:cNvPr id="5" name="Slide Number Placeholder 4">
            <a:extLst>
              <a:ext uri="{FF2B5EF4-FFF2-40B4-BE49-F238E27FC236}">
                <a16:creationId xmlns:a16="http://schemas.microsoft.com/office/drawing/2014/main" id="{46007316-2EAF-40EC-A3E3-AD5567D0BBAC}"/>
              </a:ext>
            </a:extLst>
          </p:cNvPr>
          <p:cNvSpPr>
            <a:spLocks noGrp="1"/>
          </p:cNvSpPr>
          <p:nvPr>
            <p:ph type="sldNum" sz="quarter" idx="12"/>
          </p:nvPr>
        </p:nvSpPr>
        <p:spPr/>
        <p:txBody>
          <a:bodyPr/>
          <a:lstStyle/>
          <a:p>
            <a:fld id="{CD632B81-75F1-5244-BCEB-6734F00DE0EE}" type="slidenum">
              <a:rPr lang="en-US" smtClean="0"/>
              <a:pPr/>
              <a:t>9</a:t>
            </a:fld>
            <a:endParaRPr lang="en-US" dirty="0"/>
          </a:p>
        </p:txBody>
      </p:sp>
      <p:pic>
        <p:nvPicPr>
          <p:cNvPr id="7" name="Picture 6">
            <a:extLst>
              <a:ext uri="{FF2B5EF4-FFF2-40B4-BE49-F238E27FC236}">
                <a16:creationId xmlns:a16="http://schemas.microsoft.com/office/drawing/2014/main" id="{0EBB79EE-7F31-4EF2-B403-1B45182428E8}"/>
              </a:ext>
            </a:extLst>
          </p:cNvPr>
          <p:cNvPicPr>
            <a:picLocks noChangeAspect="1"/>
          </p:cNvPicPr>
          <p:nvPr/>
        </p:nvPicPr>
        <p:blipFill>
          <a:blip r:embed="rId3"/>
          <a:stretch>
            <a:fillRect/>
          </a:stretch>
        </p:blipFill>
        <p:spPr>
          <a:xfrm>
            <a:off x="2888131" y="1249083"/>
            <a:ext cx="2286000" cy="2286000"/>
          </a:xfrm>
          <a:prstGeom prst="rect">
            <a:avLst/>
          </a:prstGeom>
        </p:spPr>
      </p:pic>
      <p:pic>
        <p:nvPicPr>
          <p:cNvPr id="9" name="Picture 8">
            <a:extLst>
              <a:ext uri="{FF2B5EF4-FFF2-40B4-BE49-F238E27FC236}">
                <a16:creationId xmlns:a16="http://schemas.microsoft.com/office/drawing/2014/main" id="{B6A1A313-BC83-4878-9505-4CCC07E06356}"/>
              </a:ext>
            </a:extLst>
          </p:cNvPr>
          <p:cNvPicPr>
            <a:picLocks noChangeAspect="1"/>
          </p:cNvPicPr>
          <p:nvPr/>
        </p:nvPicPr>
        <p:blipFill>
          <a:blip r:embed="rId4"/>
          <a:stretch>
            <a:fillRect/>
          </a:stretch>
        </p:blipFill>
        <p:spPr>
          <a:xfrm>
            <a:off x="7224062" y="1143000"/>
            <a:ext cx="2286000" cy="2286000"/>
          </a:xfrm>
          <a:prstGeom prst="rect">
            <a:avLst/>
          </a:prstGeom>
        </p:spPr>
      </p:pic>
      <p:pic>
        <p:nvPicPr>
          <p:cNvPr id="11" name="Picture 10">
            <a:extLst>
              <a:ext uri="{FF2B5EF4-FFF2-40B4-BE49-F238E27FC236}">
                <a16:creationId xmlns:a16="http://schemas.microsoft.com/office/drawing/2014/main" id="{FB164983-A4BC-42D0-853D-F2B44D7A2F8F}"/>
              </a:ext>
            </a:extLst>
          </p:cNvPr>
          <p:cNvPicPr>
            <a:picLocks noChangeAspect="1"/>
          </p:cNvPicPr>
          <p:nvPr/>
        </p:nvPicPr>
        <p:blipFill>
          <a:blip r:embed="rId5"/>
          <a:stretch>
            <a:fillRect/>
          </a:stretch>
        </p:blipFill>
        <p:spPr>
          <a:xfrm>
            <a:off x="2847788" y="3429000"/>
            <a:ext cx="2286000" cy="2286000"/>
          </a:xfrm>
          <a:prstGeom prst="rect">
            <a:avLst/>
          </a:prstGeom>
        </p:spPr>
      </p:pic>
      <p:pic>
        <p:nvPicPr>
          <p:cNvPr id="13" name="Picture 12">
            <a:extLst>
              <a:ext uri="{FF2B5EF4-FFF2-40B4-BE49-F238E27FC236}">
                <a16:creationId xmlns:a16="http://schemas.microsoft.com/office/drawing/2014/main" id="{9383FFD6-4035-4A53-BD18-08AAAC81A24C}"/>
              </a:ext>
            </a:extLst>
          </p:cNvPr>
          <p:cNvPicPr>
            <a:picLocks noChangeAspect="1"/>
          </p:cNvPicPr>
          <p:nvPr/>
        </p:nvPicPr>
        <p:blipFill>
          <a:blip r:embed="rId6"/>
          <a:stretch>
            <a:fillRect/>
          </a:stretch>
        </p:blipFill>
        <p:spPr>
          <a:xfrm>
            <a:off x="2756348" y="3337560"/>
            <a:ext cx="2468880" cy="2468880"/>
          </a:xfrm>
          <a:prstGeom prst="rect">
            <a:avLst/>
          </a:prstGeom>
        </p:spPr>
      </p:pic>
      <p:pic>
        <p:nvPicPr>
          <p:cNvPr id="15" name="Picture 14">
            <a:extLst>
              <a:ext uri="{FF2B5EF4-FFF2-40B4-BE49-F238E27FC236}">
                <a16:creationId xmlns:a16="http://schemas.microsoft.com/office/drawing/2014/main" id="{19D71FC1-D975-480B-A8ED-B9E1465D7DFF}"/>
              </a:ext>
            </a:extLst>
          </p:cNvPr>
          <p:cNvPicPr>
            <a:picLocks noChangeAspect="1"/>
          </p:cNvPicPr>
          <p:nvPr/>
        </p:nvPicPr>
        <p:blipFill>
          <a:blip r:embed="rId7"/>
          <a:stretch>
            <a:fillRect/>
          </a:stretch>
        </p:blipFill>
        <p:spPr>
          <a:xfrm>
            <a:off x="7224062" y="3429000"/>
            <a:ext cx="2286000" cy="2286000"/>
          </a:xfrm>
          <a:prstGeom prst="rect">
            <a:avLst/>
          </a:prstGeom>
        </p:spPr>
      </p:pic>
    </p:spTree>
    <p:extLst>
      <p:ext uri="{BB962C8B-B14F-4D97-AF65-F5344CB8AC3E}">
        <p14:creationId xmlns:p14="http://schemas.microsoft.com/office/powerpoint/2010/main" val="39489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ck_Hostos_PowerPoint_Template_In_Progress[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1400</TotalTime>
  <Words>2309</Words>
  <Application>Microsoft Office PowerPoint</Application>
  <PresentationFormat>Widescreen</PresentationFormat>
  <Paragraphs>262</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Quick_Hostos_PowerPoint_Template_In_Progress[2][4]</vt:lpstr>
      <vt:lpstr>AES Program Reflection Process Webinar</vt:lpstr>
      <vt:lpstr>Agenda</vt:lpstr>
      <vt:lpstr>Recording</vt:lpstr>
      <vt:lpstr>History of Assessment in AES Units</vt:lpstr>
      <vt:lpstr>POLL</vt:lpstr>
      <vt:lpstr>APR vs. Non-APR</vt:lpstr>
      <vt:lpstr>Non-APR in a Nutshell</vt:lpstr>
      <vt:lpstr>The Cycle</vt:lpstr>
      <vt:lpstr>Reasons for Redesigning</vt:lpstr>
      <vt:lpstr>Goals of the Redesign</vt:lpstr>
      <vt:lpstr>Highlights of Redesign</vt:lpstr>
      <vt:lpstr>AES PR Process Overview</vt:lpstr>
      <vt:lpstr>Part 1 – Review of Previous Years’ Annual Reports</vt:lpstr>
      <vt:lpstr>Part 2 – Co-Development of Template Document </vt:lpstr>
      <vt:lpstr>Part 3 – Feedback and Revision </vt:lpstr>
      <vt:lpstr>Part 4 – Implementation and Management</vt:lpstr>
      <vt:lpstr>Primary Roles &amp; Responsibilities</vt:lpstr>
      <vt:lpstr>Supports for the Process - Resources</vt:lpstr>
      <vt:lpstr>Template Document</vt:lpstr>
      <vt:lpstr>Guiding Questions for Reflection</vt:lpstr>
      <vt:lpstr>Guidance Document for External Feedback</vt:lpstr>
      <vt:lpstr>Supports for the Process – Support Structures</vt:lpstr>
      <vt:lpstr>Question and Answers</vt:lpstr>
      <vt:lpstr>EXIT POLL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Gar</dc:creator>
  <cp:lastModifiedBy>DNorville</cp:lastModifiedBy>
  <cp:revision>63</cp:revision>
  <dcterms:created xsi:type="dcterms:W3CDTF">2020-08-20T18:27:59Z</dcterms:created>
  <dcterms:modified xsi:type="dcterms:W3CDTF">2020-09-22T15:15:21Z</dcterms:modified>
</cp:coreProperties>
</file>