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Lst>
  <p:notesMasterIdLst>
    <p:notesMasterId r:id="rId21"/>
  </p:notesMasterIdLst>
  <p:sldIdLst>
    <p:sldId id="257" r:id="rId5"/>
    <p:sldId id="259" r:id="rId6"/>
    <p:sldId id="260" r:id="rId7"/>
    <p:sldId id="262" r:id="rId8"/>
    <p:sldId id="266" r:id="rId9"/>
    <p:sldId id="267" r:id="rId10"/>
    <p:sldId id="268" r:id="rId11"/>
    <p:sldId id="269" r:id="rId12"/>
    <p:sldId id="270" r:id="rId13"/>
    <p:sldId id="272" r:id="rId14"/>
    <p:sldId id="273" r:id="rId15"/>
    <p:sldId id="274" r:id="rId16"/>
    <p:sldId id="275" r:id="rId17"/>
    <p:sldId id="276" r:id="rId18"/>
    <p:sldId id="277" r:id="rId19"/>
    <p:sldId id="27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5828" autoAdjust="0"/>
  </p:normalViewPr>
  <p:slideViewPr>
    <p:cSldViewPr snapToGrid="0">
      <p:cViewPr varScale="1">
        <p:scale>
          <a:sx n="72" d="100"/>
          <a:sy n="72" d="100"/>
        </p:scale>
        <p:origin x="84" y="3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ata2.xml.rels><?xml version="1.0" encoding="UTF-8" standalone="yes"?>
<Relationships xmlns="http://schemas.openxmlformats.org/package/2006/relationships"><Relationship Id="rId2" Type="http://schemas.openxmlformats.org/officeDocument/2006/relationships/image" Target="../media/image14.svg"/><Relationship Id="rId1" Type="http://schemas.openxmlformats.org/officeDocument/2006/relationships/image" Target="../media/image13.png"/></Relationships>
</file>

<file path=ppt/diagrams/_rels/data3.xml.rels><?xml version="1.0" encoding="UTF-8" standalone="yes"?>
<Relationships xmlns="http://schemas.openxmlformats.org/package/2006/relationships"><Relationship Id="rId2" Type="http://schemas.openxmlformats.org/officeDocument/2006/relationships/image" Target="../media/image16.svg"/><Relationship Id="rId1" Type="http://schemas.openxmlformats.org/officeDocument/2006/relationships/image" Target="../media/image15.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2.xml.rels><?xml version="1.0" encoding="UTF-8" standalone="yes"?>
<Relationships xmlns="http://schemas.openxmlformats.org/package/2006/relationships"><Relationship Id="rId2" Type="http://schemas.openxmlformats.org/officeDocument/2006/relationships/image" Target="../media/image14.svg"/><Relationship Id="rId1" Type="http://schemas.openxmlformats.org/officeDocument/2006/relationships/image" Target="../media/image13.png"/></Relationships>
</file>

<file path=ppt/diagrams/_rels/drawing3.xml.rels><?xml version="1.0" encoding="UTF-8" standalone="yes"?>
<Relationships xmlns="http://schemas.openxmlformats.org/package/2006/relationships"><Relationship Id="rId2" Type="http://schemas.openxmlformats.org/officeDocument/2006/relationships/image" Target="../media/image16.svg"/><Relationship Id="rId1" Type="http://schemas.openxmlformats.org/officeDocument/2006/relationships/image" Target="../media/image15.pn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212FB1-4BCF-4432-B294-64828B83FA8E}"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B758A2B8-945D-4936-93CB-8A2565A4AD97}">
      <dgm:prSet/>
      <dgm:spPr/>
      <dgm:t>
        <a:bodyPr/>
        <a:lstStyle/>
        <a:p>
          <a:pPr>
            <a:lnSpc>
              <a:spcPct val="100000"/>
            </a:lnSpc>
            <a:defRPr cap="all"/>
          </a:pPr>
          <a:r>
            <a:rPr lang="en-US" dirty="0"/>
            <a:t>Run Surveys </a:t>
          </a:r>
        </a:p>
      </dgm:t>
    </dgm:pt>
    <dgm:pt modelId="{D4CB2872-D5EA-429F-8149-82B6D6428588}" type="parTrans" cxnId="{70FDBF72-CB6C-43C1-894A-2C3C71004A43}">
      <dgm:prSet/>
      <dgm:spPr/>
      <dgm:t>
        <a:bodyPr/>
        <a:lstStyle/>
        <a:p>
          <a:endParaRPr lang="en-US"/>
        </a:p>
      </dgm:t>
    </dgm:pt>
    <dgm:pt modelId="{3CC2A954-5F28-4566-9099-B62D69D24849}" type="sibTrans" cxnId="{70FDBF72-CB6C-43C1-894A-2C3C71004A43}">
      <dgm:prSet/>
      <dgm:spPr/>
      <dgm:t>
        <a:bodyPr/>
        <a:lstStyle/>
        <a:p>
          <a:endParaRPr lang="en-US"/>
        </a:p>
      </dgm:t>
    </dgm:pt>
    <dgm:pt modelId="{FE04CFE4-E342-4CD4-B963-672268B69860}">
      <dgm:prSet/>
      <dgm:spPr/>
      <dgm:t>
        <a:bodyPr/>
        <a:lstStyle/>
        <a:p>
          <a:pPr>
            <a:lnSpc>
              <a:spcPct val="100000"/>
            </a:lnSpc>
            <a:defRPr cap="all"/>
          </a:pPr>
          <a:r>
            <a:rPr lang="en-US" dirty="0"/>
            <a:t>Run Focus groups/Interviews</a:t>
          </a:r>
        </a:p>
      </dgm:t>
    </dgm:pt>
    <dgm:pt modelId="{7089EBD1-EFCA-472E-8491-3D308C134A0B}" type="parTrans" cxnId="{E252C250-321B-4507-862C-5EF63E439E2B}">
      <dgm:prSet/>
      <dgm:spPr/>
      <dgm:t>
        <a:bodyPr/>
        <a:lstStyle/>
        <a:p>
          <a:endParaRPr lang="en-US"/>
        </a:p>
      </dgm:t>
    </dgm:pt>
    <dgm:pt modelId="{55E912EC-4ECB-41B7-9AB3-06B13A11DBF1}" type="sibTrans" cxnId="{E252C250-321B-4507-862C-5EF63E439E2B}">
      <dgm:prSet/>
      <dgm:spPr/>
      <dgm:t>
        <a:bodyPr/>
        <a:lstStyle/>
        <a:p>
          <a:endParaRPr lang="en-US"/>
        </a:p>
      </dgm:t>
    </dgm:pt>
    <dgm:pt modelId="{9AE5C28A-3C08-49F0-B95D-430D1D59986E}">
      <dgm:prSet/>
      <dgm:spPr/>
      <dgm:t>
        <a:bodyPr/>
        <a:lstStyle/>
        <a:p>
          <a:pPr>
            <a:lnSpc>
              <a:spcPct val="100000"/>
            </a:lnSpc>
            <a:defRPr cap="all"/>
          </a:pPr>
          <a:r>
            <a:rPr lang="en-US" dirty="0"/>
            <a:t>Analyze system data</a:t>
          </a:r>
        </a:p>
      </dgm:t>
    </dgm:pt>
    <dgm:pt modelId="{DC21E117-B789-472C-9F38-EFBD6EDF14E0}" type="parTrans" cxnId="{54750186-1EBB-46A9-B7A2-0C93C8E0A78B}">
      <dgm:prSet/>
      <dgm:spPr/>
      <dgm:t>
        <a:bodyPr/>
        <a:lstStyle/>
        <a:p>
          <a:endParaRPr lang="en-US"/>
        </a:p>
      </dgm:t>
    </dgm:pt>
    <dgm:pt modelId="{80727D7C-80AA-462D-A1EB-8C68B4E6BE5C}" type="sibTrans" cxnId="{54750186-1EBB-46A9-B7A2-0C93C8E0A78B}">
      <dgm:prSet/>
      <dgm:spPr/>
      <dgm:t>
        <a:bodyPr/>
        <a:lstStyle/>
        <a:p>
          <a:endParaRPr lang="en-US"/>
        </a:p>
      </dgm:t>
    </dgm:pt>
    <dgm:pt modelId="{C14EE614-9A33-4427-B68C-38D85D8C9955}">
      <dgm:prSet/>
      <dgm:spPr/>
      <dgm:t>
        <a:bodyPr/>
        <a:lstStyle/>
        <a:p>
          <a:pPr>
            <a:lnSpc>
              <a:spcPct val="100000"/>
            </a:lnSpc>
            <a:defRPr cap="all"/>
          </a:pPr>
          <a:r>
            <a:rPr lang="en-US" dirty="0"/>
            <a:t>Conduct Observations</a:t>
          </a:r>
        </a:p>
      </dgm:t>
    </dgm:pt>
    <dgm:pt modelId="{389C0CA0-22B5-46A5-9999-48E192D653CE}" type="parTrans" cxnId="{AEB74C27-479D-4589-A668-8AE49EB2D4A0}">
      <dgm:prSet/>
      <dgm:spPr/>
      <dgm:t>
        <a:bodyPr/>
        <a:lstStyle/>
        <a:p>
          <a:endParaRPr lang="en-US"/>
        </a:p>
      </dgm:t>
    </dgm:pt>
    <dgm:pt modelId="{AF9D0C8A-3C70-4704-AB82-A1EE34A9C103}" type="sibTrans" cxnId="{AEB74C27-479D-4589-A668-8AE49EB2D4A0}">
      <dgm:prSet/>
      <dgm:spPr/>
      <dgm:t>
        <a:bodyPr/>
        <a:lstStyle/>
        <a:p>
          <a:endParaRPr lang="en-US"/>
        </a:p>
      </dgm:t>
    </dgm:pt>
    <dgm:pt modelId="{7C20D000-DF0D-4063-BAED-8D847B42CD43}" type="pres">
      <dgm:prSet presAssocID="{71212FB1-4BCF-4432-B294-64828B83FA8E}" presName="root" presStyleCnt="0">
        <dgm:presLayoutVars>
          <dgm:dir/>
          <dgm:resizeHandles val="exact"/>
        </dgm:presLayoutVars>
      </dgm:prSet>
      <dgm:spPr/>
    </dgm:pt>
    <dgm:pt modelId="{416B187D-A192-454B-AB82-831F3A7ABEDD}" type="pres">
      <dgm:prSet presAssocID="{B758A2B8-945D-4936-93CB-8A2565A4AD97}" presName="compNode" presStyleCnt="0"/>
      <dgm:spPr/>
    </dgm:pt>
    <dgm:pt modelId="{FD8AB127-311C-4F52-A5D2-C1749F297F55}" type="pres">
      <dgm:prSet presAssocID="{B758A2B8-945D-4936-93CB-8A2565A4AD97}" presName="iconBgRect" presStyleLbl="bgShp" presStyleIdx="0" presStyleCnt="4"/>
      <dgm:spPr/>
    </dgm:pt>
    <dgm:pt modelId="{EDBBAD5E-2D7C-4550-9266-4572682BFC6E}" type="pres">
      <dgm:prSet presAssocID="{B758A2B8-945D-4936-93CB-8A2565A4AD97}"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 List"/>
        </a:ext>
      </dgm:extLst>
    </dgm:pt>
    <dgm:pt modelId="{FB086052-0B71-43E3-B413-BD0B76A451B9}" type="pres">
      <dgm:prSet presAssocID="{B758A2B8-945D-4936-93CB-8A2565A4AD97}" presName="spaceRect" presStyleCnt="0"/>
      <dgm:spPr/>
    </dgm:pt>
    <dgm:pt modelId="{377C8B66-F56C-4677-9617-9CCE0B8FDF9B}" type="pres">
      <dgm:prSet presAssocID="{B758A2B8-945D-4936-93CB-8A2565A4AD97}" presName="textRect" presStyleLbl="revTx" presStyleIdx="0" presStyleCnt="4">
        <dgm:presLayoutVars>
          <dgm:chMax val="1"/>
          <dgm:chPref val="1"/>
        </dgm:presLayoutVars>
      </dgm:prSet>
      <dgm:spPr/>
    </dgm:pt>
    <dgm:pt modelId="{12D2585E-8CC6-4E64-A550-0F120F4CFE28}" type="pres">
      <dgm:prSet presAssocID="{3CC2A954-5F28-4566-9099-B62D69D24849}" presName="sibTrans" presStyleCnt="0"/>
      <dgm:spPr/>
    </dgm:pt>
    <dgm:pt modelId="{602C76FB-9185-4979-89AC-E7107135BC01}" type="pres">
      <dgm:prSet presAssocID="{FE04CFE4-E342-4CD4-B963-672268B69860}" presName="compNode" presStyleCnt="0"/>
      <dgm:spPr/>
    </dgm:pt>
    <dgm:pt modelId="{D79B3477-3BBA-4437-A2E6-580488DB4C8C}" type="pres">
      <dgm:prSet presAssocID="{FE04CFE4-E342-4CD4-B963-672268B69860}" presName="iconBgRect" presStyleLbl="bgShp" presStyleIdx="1" presStyleCnt="4"/>
      <dgm:spPr/>
    </dgm:pt>
    <dgm:pt modelId="{E839858C-5E80-4F4F-8E55-0673BD09A675}" type="pres">
      <dgm:prSet presAssocID="{FE04CFE4-E342-4CD4-B963-672268B69860}"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Users"/>
        </a:ext>
      </dgm:extLst>
    </dgm:pt>
    <dgm:pt modelId="{E575E89E-86E2-417B-AA4A-3B5D4C9C1E73}" type="pres">
      <dgm:prSet presAssocID="{FE04CFE4-E342-4CD4-B963-672268B69860}" presName="spaceRect" presStyleCnt="0"/>
      <dgm:spPr/>
    </dgm:pt>
    <dgm:pt modelId="{97A6A1E7-836B-4292-B906-A9CDDB697AA5}" type="pres">
      <dgm:prSet presAssocID="{FE04CFE4-E342-4CD4-B963-672268B69860}" presName="textRect" presStyleLbl="revTx" presStyleIdx="1" presStyleCnt="4">
        <dgm:presLayoutVars>
          <dgm:chMax val="1"/>
          <dgm:chPref val="1"/>
        </dgm:presLayoutVars>
      </dgm:prSet>
      <dgm:spPr/>
    </dgm:pt>
    <dgm:pt modelId="{668215BB-63E0-48DA-9973-102A18A8079C}" type="pres">
      <dgm:prSet presAssocID="{55E912EC-4ECB-41B7-9AB3-06B13A11DBF1}" presName="sibTrans" presStyleCnt="0"/>
      <dgm:spPr/>
    </dgm:pt>
    <dgm:pt modelId="{521939A2-2AD1-402C-B72B-8BE7F1DC8234}" type="pres">
      <dgm:prSet presAssocID="{9AE5C28A-3C08-49F0-B95D-430D1D59986E}" presName="compNode" presStyleCnt="0"/>
      <dgm:spPr/>
    </dgm:pt>
    <dgm:pt modelId="{4CA897FE-FE4D-44C4-979C-6043C342EE5E}" type="pres">
      <dgm:prSet presAssocID="{9AE5C28A-3C08-49F0-B95D-430D1D59986E}" presName="iconBgRect" presStyleLbl="bgShp" presStyleIdx="2" presStyleCnt="4"/>
      <dgm:spPr/>
    </dgm:pt>
    <dgm:pt modelId="{75FC1959-125B-4FEB-90E9-786B7E570FF5}" type="pres">
      <dgm:prSet presAssocID="{9AE5C28A-3C08-49F0-B95D-430D1D59986E}"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ar chart"/>
        </a:ext>
      </dgm:extLst>
    </dgm:pt>
    <dgm:pt modelId="{D62A3E46-2BD4-4971-98B4-69181C0C0AC7}" type="pres">
      <dgm:prSet presAssocID="{9AE5C28A-3C08-49F0-B95D-430D1D59986E}" presName="spaceRect" presStyleCnt="0"/>
      <dgm:spPr/>
    </dgm:pt>
    <dgm:pt modelId="{B795CA7F-37E1-4913-AA9E-3F73F37AE726}" type="pres">
      <dgm:prSet presAssocID="{9AE5C28A-3C08-49F0-B95D-430D1D59986E}" presName="textRect" presStyleLbl="revTx" presStyleIdx="2" presStyleCnt="4">
        <dgm:presLayoutVars>
          <dgm:chMax val="1"/>
          <dgm:chPref val="1"/>
        </dgm:presLayoutVars>
      </dgm:prSet>
      <dgm:spPr/>
    </dgm:pt>
    <dgm:pt modelId="{2943D953-19DF-41B3-B6AE-E7A110D826CE}" type="pres">
      <dgm:prSet presAssocID="{80727D7C-80AA-462D-A1EB-8C68B4E6BE5C}" presName="sibTrans" presStyleCnt="0"/>
      <dgm:spPr/>
    </dgm:pt>
    <dgm:pt modelId="{9B8CAFA6-7D39-4170-B1E6-4F6831A477E5}" type="pres">
      <dgm:prSet presAssocID="{C14EE614-9A33-4427-B68C-38D85D8C9955}" presName="compNode" presStyleCnt="0"/>
      <dgm:spPr/>
    </dgm:pt>
    <dgm:pt modelId="{85448377-163A-478F-963F-6CD02AB1EDC1}" type="pres">
      <dgm:prSet presAssocID="{C14EE614-9A33-4427-B68C-38D85D8C9955}" presName="iconBgRect" presStyleLbl="bgShp" presStyleIdx="3" presStyleCnt="4"/>
      <dgm:spPr/>
    </dgm:pt>
    <dgm:pt modelId="{4E2FC364-1021-461C-B3EB-3EF586DC13D2}" type="pres">
      <dgm:prSet presAssocID="{C14EE614-9A33-4427-B68C-38D85D8C9955}"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Eye"/>
        </a:ext>
      </dgm:extLst>
    </dgm:pt>
    <dgm:pt modelId="{74F2AECD-FCEC-4E5D-AC02-5AC068F391DF}" type="pres">
      <dgm:prSet presAssocID="{C14EE614-9A33-4427-B68C-38D85D8C9955}" presName="spaceRect" presStyleCnt="0"/>
      <dgm:spPr/>
    </dgm:pt>
    <dgm:pt modelId="{22814F88-5051-4EAB-BAE7-8F6E474C7EF3}" type="pres">
      <dgm:prSet presAssocID="{C14EE614-9A33-4427-B68C-38D85D8C9955}" presName="textRect" presStyleLbl="revTx" presStyleIdx="3" presStyleCnt="4">
        <dgm:presLayoutVars>
          <dgm:chMax val="1"/>
          <dgm:chPref val="1"/>
        </dgm:presLayoutVars>
      </dgm:prSet>
      <dgm:spPr/>
    </dgm:pt>
  </dgm:ptLst>
  <dgm:cxnLst>
    <dgm:cxn modelId="{5651141F-1E0E-4944-B048-4A3907A44A84}" type="presOf" srcId="{C14EE614-9A33-4427-B68C-38D85D8C9955}" destId="{22814F88-5051-4EAB-BAE7-8F6E474C7EF3}" srcOrd="0" destOrd="0" presId="urn:microsoft.com/office/officeart/2018/5/layout/IconCircleLabelList"/>
    <dgm:cxn modelId="{AEB74C27-479D-4589-A668-8AE49EB2D4A0}" srcId="{71212FB1-4BCF-4432-B294-64828B83FA8E}" destId="{C14EE614-9A33-4427-B68C-38D85D8C9955}" srcOrd="3" destOrd="0" parTransId="{389C0CA0-22B5-46A5-9999-48E192D653CE}" sibTransId="{AF9D0C8A-3C70-4704-AB82-A1EE34A9C103}"/>
    <dgm:cxn modelId="{E252C250-321B-4507-862C-5EF63E439E2B}" srcId="{71212FB1-4BCF-4432-B294-64828B83FA8E}" destId="{FE04CFE4-E342-4CD4-B963-672268B69860}" srcOrd="1" destOrd="0" parTransId="{7089EBD1-EFCA-472E-8491-3D308C134A0B}" sibTransId="{55E912EC-4ECB-41B7-9AB3-06B13A11DBF1}"/>
    <dgm:cxn modelId="{70FDBF72-CB6C-43C1-894A-2C3C71004A43}" srcId="{71212FB1-4BCF-4432-B294-64828B83FA8E}" destId="{B758A2B8-945D-4936-93CB-8A2565A4AD97}" srcOrd="0" destOrd="0" parTransId="{D4CB2872-D5EA-429F-8149-82B6D6428588}" sibTransId="{3CC2A954-5F28-4566-9099-B62D69D24849}"/>
    <dgm:cxn modelId="{8EFCFA83-A22F-49B5-A815-E2F6AD35E4A5}" type="presOf" srcId="{9AE5C28A-3C08-49F0-B95D-430D1D59986E}" destId="{B795CA7F-37E1-4913-AA9E-3F73F37AE726}" srcOrd="0" destOrd="0" presId="urn:microsoft.com/office/officeart/2018/5/layout/IconCircleLabelList"/>
    <dgm:cxn modelId="{54750186-1EBB-46A9-B7A2-0C93C8E0A78B}" srcId="{71212FB1-4BCF-4432-B294-64828B83FA8E}" destId="{9AE5C28A-3C08-49F0-B95D-430D1D59986E}" srcOrd="2" destOrd="0" parTransId="{DC21E117-B789-472C-9F38-EFBD6EDF14E0}" sibTransId="{80727D7C-80AA-462D-A1EB-8C68B4E6BE5C}"/>
    <dgm:cxn modelId="{89D3DA89-DDBA-4FC0-A1CB-4FE0B03E14B6}" type="presOf" srcId="{71212FB1-4BCF-4432-B294-64828B83FA8E}" destId="{7C20D000-DF0D-4063-BAED-8D847B42CD43}" srcOrd="0" destOrd="0" presId="urn:microsoft.com/office/officeart/2018/5/layout/IconCircleLabelList"/>
    <dgm:cxn modelId="{95F6C6E4-84D1-4425-AE2C-18F86E995E26}" type="presOf" srcId="{B758A2B8-945D-4936-93CB-8A2565A4AD97}" destId="{377C8B66-F56C-4677-9617-9CCE0B8FDF9B}" srcOrd="0" destOrd="0" presId="urn:microsoft.com/office/officeart/2018/5/layout/IconCircleLabelList"/>
    <dgm:cxn modelId="{EB7AA3FD-F549-4EFC-B5B3-D25AB391E694}" type="presOf" srcId="{FE04CFE4-E342-4CD4-B963-672268B69860}" destId="{97A6A1E7-836B-4292-B906-A9CDDB697AA5}" srcOrd="0" destOrd="0" presId="urn:microsoft.com/office/officeart/2018/5/layout/IconCircleLabelList"/>
    <dgm:cxn modelId="{9A94F833-D080-427C-B708-87991D7C195D}" type="presParOf" srcId="{7C20D000-DF0D-4063-BAED-8D847B42CD43}" destId="{416B187D-A192-454B-AB82-831F3A7ABEDD}" srcOrd="0" destOrd="0" presId="urn:microsoft.com/office/officeart/2018/5/layout/IconCircleLabelList"/>
    <dgm:cxn modelId="{76194C3E-3EED-4BD2-9650-F835004F0087}" type="presParOf" srcId="{416B187D-A192-454B-AB82-831F3A7ABEDD}" destId="{FD8AB127-311C-4F52-A5D2-C1749F297F55}" srcOrd="0" destOrd="0" presId="urn:microsoft.com/office/officeart/2018/5/layout/IconCircleLabelList"/>
    <dgm:cxn modelId="{8DAF0238-A446-4AE7-8E16-81433B7D63FD}" type="presParOf" srcId="{416B187D-A192-454B-AB82-831F3A7ABEDD}" destId="{EDBBAD5E-2D7C-4550-9266-4572682BFC6E}" srcOrd="1" destOrd="0" presId="urn:microsoft.com/office/officeart/2018/5/layout/IconCircleLabelList"/>
    <dgm:cxn modelId="{DC710E99-6BEC-4BFE-B9C5-01742D24D415}" type="presParOf" srcId="{416B187D-A192-454B-AB82-831F3A7ABEDD}" destId="{FB086052-0B71-43E3-B413-BD0B76A451B9}" srcOrd="2" destOrd="0" presId="urn:microsoft.com/office/officeart/2018/5/layout/IconCircleLabelList"/>
    <dgm:cxn modelId="{5BCCD2B7-6C8C-446D-A2F3-7A9E8A41515A}" type="presParOf" srcId="{416B187D-A192-454B-AB82-831F3A7ABEDD}" destId="{377C8B66-F56C-4677-9617-9CCE0B8FDF9B}" srcOrd="3" destOrd="0" presId="urn:microsoft.com/office/officeart/2018/5/layout/IconCircleLabelList"/>
    <dgm:cxn modelId="{E62634D1-AB2A-41E9-BE2F-BD9167D51313}" type="presParOf" srcId="{7C20D000-DF0D-4063-BAED-8D847B42CD43}" destId="{12D2585E-8CC6-4E64-A550-0F120F4CFE28}" srcOrd="1" destOrd="0" presId="urn:microsoft.com/office/officeart/2018/5/layout/IconCircleLabelList"/>
    <dgm:cxn modelId="{EC38CC83-83C7-41F9-A137-2DBBE550044E}" type="presParOf" srcId="{7C20D000-DF0D-4063-BAED-8D847B42CD43}" destId="{602C76FB-9185-4979-89AC-E7107135BC01}" srcOrd="2" destOrd="0" presId="urn:microsoft.com/office/officeart/2018/5/layout/IconCircleLabelList"/>
    <dgm:cxn modelId="{B2E52272-15E1-4A33-BDDC-341E4DDF85A8}" type="presParOf" srcId="{602C76FB-9185-4979-89AC-E7107135BC01}" destId="{D79B3477-3BBA-4437-A2E6-580488DB4C8C}" srcOrd="0" destOrd="0" presId="urn:microsoft.com/office/officeart/2018/5/layout/IconCircleLabelList"/>
    <dgm:cxn modelId="{A84D54DA-1A0B-46AA-8479-53FA7C20867D}" type="presParOf" srcId="{602C76FB-9185-4979-89AC-E7107135BC01}" destId="{E839858C-5E80-4F4F-8E55-0673BD09A675}" srcOrd="1" destOrd="0" presId="urn:microsoft.com/office/officeart/2018/5/layout/IconCircleLabelList"/>
    <dgm:cxn modelId="{83D1F081-0F69-4681-99D2-211B21D5A652}" type="presParOf" srcId="{602C76FB-9185-4979-89AC-E7107135BC01}" destId="{E575E89E-86E2-417B-AA4A-3B5D4C9C1E73}" srcOrd="2" destOrd="0" presId="urn:microsoft.com/office/officeart/2018/5/layout/IconCircleLabelList"/>
    <dgm:cxn modelId="{E88CF19F-A0E9-416D-BB65-45E6C190C32F}" type="presParOf" srcId="{602C76FB-9185-4979-89AC-E7107135BC01}" destId="{97A6A1E7-836B-4292-B906-A9CDDB697AA5}" srcOrd="3" destOrd="0" presId="urn:microsoft.com/office/officeart/2018/5/layout/IconCircleLabelList"/>
    <dgm:cxn modelId="{99515DA9-DAF3-45BB-A9AF-472172C11795}" type="presParOf" srcId="{7C20D000-DF0D-4063-BAED-8D847B42CD43}" destId="{668215BB-63E0-48DA-9973-102A18A8079C}" srcOrd="3" destOrd="0" presId="urn:microsoft.com/office/officeart/2018/5/layout/IconCircleLabelList"/>
    <dgm:cxn modelId="{403724D1-B9E6-41EB-8BBD-C7BE3DF18617}" type="presParOf" srcId="{7C20D000-DF0D-4063-BAED-8D847B42CD43}" destId="{521939A2-2AD1-402C-B72B-8BE7F1DC8234}" srcOrd="4" destOrd="0" presId="urn:microsoft.com/office/officeart/2018/5/layout/IconCircleLabelList"/>
    <dgm:cxn modelId="{83C8D00D-A26D-4754-8587-F41D8B3017F6}" type="presParOf" srcId="{521939A2-2AD1-402C-B72B-8BE7F1DC8234}" destId="{4CA897FE-FE4D-44C4-979C-6043C342EE5E}" srcOrd="0" destOrd="0" presId="urn:microsoft.com/office/officeart/2018/5/layout/IconCircleLabelList"/>
    <dgm:cxn modelId="{0C51BBD5-379E-4E4D-84D4-DF34D064ABCD}" type="presParOf" srcId="{521939A2-2AD1-402C-B72B-8BE7F1DC8234}" destId="{75FC1959-125B-4FEB-90E9-786B7E570FF5}" srcOrd="1" destOrd="0" presId="urn:microsoft.com/office/officeart/2018/5/layout/IconCircleLabelList"/>
    <dgm:cxn modelId="{36B5B839-22E7-4C7C-B5C1-F696606960FC}" type="presParOf" srcId="{521939A2-2AD1-402C-B72B-8BE7F1DC8234}" destId="{D62A3E46-2BD4-4971-98B4-69181C0C0AC7}" srcOrd="2" destOrd="0" presId="urn:microsoft.com/office/officeart/2018/5/layout/IconCircleLabelList"/>
    <dgm:cxn modelId="{D479AC31-8F8D-41B3-A758-28175012F9AF}" type="presParOf" srcId="{521939A2-2AD1-402C-B72B-8BE7F1DC8234}" destId="{B795CA7F-37E1-4913-AA9E-3F73F37AE726}" srcOrd="3" destOrd="0" presId="urn:microsoft.com/office/officeart/2018/5/layout/IconCircleLabelList"/>
    <dgm:cxn modelId="{E6AC964A-AB6A-4A61-8E19-4C872C4B39EF}" type="presParOf" srcId="{7C20D000-DF0D-4063-BAED-8D847B42CD43}" destId="{2943D953-19DF-41B3-B6AE-E7A110D826CE}" srcOrd="5" destOrd="0" presId="urn:microsoft.com/office/officeart/2018/5/layout/IconCircleLabelList"/>
    <dgm:cxn modelId="{4EA64769-E293-4628-BE10-F0B7F8C4460C}" type="presParOf" srcId="{7C20D000-DF0D-4063-BAED-8D847B42CD43}" destId="{9B8CAFA6-7D39-4170-B1E6-4F6831A477E5}" srcOrd="6" destOrd="0" presId="urn:microsoft.com/office/officeart/2018/5/layout/IconCircleLabelList"/>
    <dgm:cxn modelId="{90999C41-F114-40CE-A675-74227FE1935E}" type="presParOf" srcId="{9B8CAFA6-7D39-4170-B1E6-4F6831A477E5}" destId="{85448377-163A-478F-963F-6CD02AB1EDC1}" srcOrd="0" destOrd="0" presId="urn:microsoft.com/office/officeart/2018/5/layout/IconCircleLabelList"/>
    <dgm:cxn modelId="{23B87B65-0A5F-42DE-A671-2C02517FA934}" type="presParOf" srcId="{9B8CAFA6-7D39-4170-B1E6-4F6831A477E5}" destId="{4E2FC364-1021-461C-B3EB-3EF586DC13D2}" srcOrd="1" destOrd="0" presId="urn:microsoft.com/office/officeart/2018/5/layout/IconCircleLabelList"/>
    <dgm:cxn modelId="{F937E427-6C62-48FC-809A-1AB5E12E10B6}" type="presParOf" srcId="{9B8CAFA6-7D39-4170-B1E6-4F6831A477E5}" destId="{74F2AECD-FCEC-4E5D-AC02-5AC068F391DF}" srcOrd="2" destOrd="0" presId="urn:microsoft.com/office/officeart/2018/5/layout/IconCircleLabelList"/>
    <dgm:cxn modelId="{CE01EAF3-529A-411E-B4F1-7E5EB4C615D0}" type="presParOf" srcId="{9B8CAFA6-7D39-4170-B1E6-4F6831A477E5}" destId="{22814F88-5051-4EAB-BAE7-8F6E474C7EF3}"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212FB1-4BCF-4432-B294-64828B83FA8E}"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B758A2B8-945D-4936-93CB-8A2565A4AD97}">
      <dgm:prSet custT="1"/>
      <dgm:spPr/>
      <dgm:t>
        <a:bodyPr/>
        <a:lstStyle/>
        <a:p>
          <a:pPr>
            <a:lnSpc>
              <a:spcPct val="100000"/>
            </a:lnSpc>
            <a:defRPr cap="all"/>
          </a:pPr>
          <a:r>
            <a:rPr lang="en-US" sz="3200" dirty="0"/>
            <a:t>What did you find?</a:t>
          </a:r>
        </a:p>
      </dgm:t>
    </dgm:pt>
    <dgm:pt modelId="{D4CB2872-D5EA-429F-8149-82B6D6428588}" type="parTrans" cxnId="{70FDBF72-CB6C-43C1-894A-2C3C71004A43}">
      <dgm:prSet/>
      <dgm:spPr/>
      <dgm:t>
        <a:bodyPr/>
        <a:lstStyle/>
        <a:p>
          <a:endParaRPr lang="en-US"/>
        </a:p>
      </dgm:t>
    </dgm:pt>
    <dgm:pt modelId="{3CC2A954-5F28-4566-9099-B62D69D24849}" type="sibTrans" cxnId="{70FDBF72-CB6C-43C1-894A-2C3C71004A43}">
      <dgm:prSet/>
      <dgm:spPr/>
      <dgm:t>
        <a:bodyPr/>
        <a:lstStyle/>
        <a:p>
          <a:endParaRPr lang="en-US"/>
        </a:p>
      </dgm:t>
    </dgm:pt>
    <dgm:pt modelId="{7C20D000-DF0D-4063-BAED-8D847B42CD43}" type="pres">
      <dgm:prSet presAssocID="{71212FB1-4BCF-4432-B294-64828B83FA8E}" presName="root" presStyleCnt="0">
        <dgm:presLayoutVars>
          <dgm:dir/>
          <dgm:resizeHandles val="exact"/>
        </dgm:presLayoutVars>
      </dgm:prSet>
      <dgm:spPr/>
    </dgm:pt>
    <dgm:pt modelId="{416B187D-A192-454B-AB82-831F3A7ABEDD}" type="pres">
      <dgm:prSet presAssocID="{B758A2B8-945D-4936-93CB-8A2565A4AD97}" presName="compNode" presStyleCnt="0"/>
      <dgm:spPr/>
    </dgm:pt>
    <dgm:pt modelId="{FD8AB127-311C-4F52-A5D2-C1749F297F55}" type="pres">
      <dgm:prSet presAssocID="{B758A2B8-945D-4936-93CB-8A2565A4AD97}" presName="iconBgRect" presStyleLbl="bgShp" presStyleIdx="0" presStyleCnt="1"/>
      <dgm:spPr>
        <a:solidFill>
          <a:schemeClr val="tx2"/>
        </a:solidFill>
      </dgm:spPr>
    </dgm:pt>
    <dgm:pt modelId="{EDBBAD5E-2D7C-4550-9266-4572682BFC6E}" type="pres">
      <dgm:prSet presAssocID="{B758A2B8-945D-4936-93CB-8A2565A4AD97}" presName="iconRect" presStyleLbl="node1" presStyleIdx="0" presStyleCnt="1"/>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Research"/>
        </a:ext>
      </dgm:extLst>
    </dgm:pt>
    <dgm:pt modelId="{FB086052-0B71-43E3-B413-BD0B76A451B9}" type="pres">
      <dgm:prSet presAssocID="{B758A2B8-945D-4936-93CB-8A2565A4AD97}" presName="spaceRect" presStyleCnt="0"/>
      <dgm:spPr/>
    </dgm:pt>
    <dgm:pt modelId="{377C8B66-F56C-4677-9617-9CCE0B8FDF9B}" type="pres">
      <dgm:prSet presAssocID="{B758A2B8-945D-4936-93CB-8A2565A4AD97}" presName="textRect" presStyleLbl="revTx" presStyleIdx="0" presStyleCnt="1" custScaleX="281535">
        <dgm:presLayoutVars>
          <dgm:chMax val="1"/>
          <dgm:chPref val="1"/>
        </dgm:presLayoutVars>
      </dgm:prSet>
      <dgm:spPr/>
    </dgm:pt>
  </dgm:ptLst>
  <dgm:cxnLst>
    <dgm:cxn modelId="{70FDBF72-CB6C-43C1-894A-2C3C71004A43}" srcId="{71212FB1-4BCF-4432-B294-64828B83FA8E}" destId="{B758A2B8-945D-4936-93CB-8A2565A4AD97}" srcOrd="0" destOrd="0" parTransId="{D4CB2872-D5EA-429F-8149-82B6D6428588}" sibTransId="{3CC2A954-5F28-4566-9099-B62D69D24849}"/>
    <dgm:cxn modelId="{89D3DA89-DDBA-4FC0-A1CB-4FE0B03E14B6}" type="presOf" srcId="{71212FB1-4BCF-4432-B294-64828B83FA8E}" destId="{7C20D000-DF0D-4063-BAED-8D847B42CD43}" srcOrd="0" destOrd="0" presId="urn:microsoft.com/office/officeart/2018/5/layout/IconCircleLabelList"/>
    <dgm:cxn modelId="{95F6C6E4-84D1-4425-AE2C-18F86E995E26}" type="presOf" srcId="{B758A2B8-945D-4936-93CB-8A2565A4AD97}" destId="{377C8B66-F56C-4677-9617-9CCE0B8FDF9B}" srcOrd="0" destOrd="0" presId="urn:microsoft.com/office/officeart/2018/5/layout/IconCircleLabelList"/>
    <dgm:cxn modelId="{9A94F833-D080-427C-B708-87991D7C195D}" type="presParOf" srcId="{7C20D000-DF0D-4063-BAED-8D847B42CD43}" destId="{416B187D-A192-454B-AB82-831F3A7ABEDD}" srcOrd="0" destOrd="0" presId="urn:microsoft.com/office/officeart/2018/5/layout/IconCircleLabelList"/>
    <dgm:cxn modelId="{76194C3E-3EED-4BD2-9650-F835004F0087}" type="presParOf" srcId="{416B187D-A192-454B-AB82-831F3A7ABEDD}" destId="{FD8AB127-311C-4F52-A5D2-C1749F297F55}" srcOrd="0" destOrd="0" presId="urn:microsoft.com/office/officeart/2018/5/layout/IconCircleLabelList"/>
    <dgm:cxn modelId="{8DAF0238-A446-4AE7-8E16-81433B7D63FD}" type="presParOf" srcId="{416B187D-A192-454B-AB82-831F3A7ABEDD}" destId="{EDBBAD5E-2D7C-4550-9266-4572682BFC6E}" srcOrd="1" destOrd="0" presId="urn:microsoft.com/office/officeart/2018/5/layout/IconCircleLabelList"/>
    <dgm:cxn modelId="{DC710E99-6BEC-4BFE-B9C5-01742D24D415}" type="presParOf" srcId="{416B187D-A192-454B-AB82-831F3A7ABEDD}" destId="{FB086052-0B71-43E3-B413-BD0B76A451B9}" srcOrd="2" destOrd="0" presId="urn:microsoft.com/office/officeart/2018/5/layout/IconCircleLabelList"/>
    <dgm:cxn modelId="{5BCCD2B7-6C8C-446D-A2F3-7A9E8A41515A}" type="presParOf" srcId="{416B187D-A192-454B-AB82-831F3A7ABEDD}" destId="{377C8B66-F56C-4677-9617-9CCE0B8FDF9B}"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1212FB1-4BCF-4432-B294-64828B83FA8E}"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B758A2B8-945D-4936-93CB-8A2565A4AD97}">
      <dgm:prSet custT="1"/>
      <dgm:spPr/>
      <dgm:t>
        <a:bodyPr/>
        <a:lstStyle/>
        <a:p>
          <a:pPr>
            <a:lnSpc>
              <a:spcPct val="100000"/>
            </a:lnSpc>
            <a:defRPr cap="all"/>
          </a:pPr>
          <a:r>
            <a:rPr lang="en-US" sz="3200" dirty="0"/>
            <a:t>What will you do as a result?</a:t>
          </a:r>
        </a:p>
      </dgm:t>
    </dgm:pt>
    <dgm:pt modelId="{D4CB2872-D5EA-429F-8149-82B6D6428588}" type="parTrans" cxnId="{70FDBF72-CB6C-43C1-894A-2C3C71004A43}">
      <dgm:prSet/>
      <dgm:spPr/>
      <dgm:t>
        <a:bodyPr/>
        <a:lstStyle/>
        <a:p>
          <a:endParaRPr lang="en-US"/>
        </a:p>
      </dgm:t>
    </dgm:pt>
    <dgm:pt modelId="{3CC2A954-5F28-4566-9099-B62D69D24849}" type="sibTrans" cxnId="{70FDBF72-CB6C-43C1-894A-2C3C71004A43}">
      <dgm:prSet/>
      <dgm:spPr/>
      <dgm:t>
        <a:bodyPr/>
        <a:lstStyle/>
        <a:p>
          <a:endParaRPr lang="en-US"/>
        </a:p>
      </dgm:t>
    </dgm:pt>
    <dgm:pt modelId="{7C20D000-DF0D-4063-BAED-8D847B42CD43}" type="pres">
      <dgm:prSet presAssocID="{71212FB1-4BCF-4432-B294-64828B83FA8E}" presName="root" presStyleCnt="0">
        <dgm:presLayoutVars>
          <dgm:dir/>
          <dgm:resizeHandles val="exact"/>
        </dgm:presLayoutVars>
      </dgm:prSet>
      <dgm:spPr/>
    </dgm:pt>
    <dgm:pt modelId="{416B187D-A192-454B-AB82-831F3A7ABEDD}" type="pres">
      <dgm:prSet presAssocID="{B758A2B8-945D-4936-93CB-8A2565A4AD97}" presName="compNode" presStyleCnt="0"/>
      <dgm:spPr/>
    </dgm:pt>
    <dgm:pt modelId="{FD8AB127-311C-4F52-A5D2-C1749F297F55}" type="pres">
      <dgm:prSet presAssocID="{B758A2B8-945D-4936-93CB-8A2565A4AD97}" presName="iconBgRect" presStyleLbl="bgShp" presStyleIdx="0" presStyleCnt="1"/>
      <dgm:spPr>
        <a:solidFill>
          <a:schemeClr val="accent1"/>
        </a:solidFill>
      </dgm:spPr>
    </dgm:pt>
    <dgm:pt modelId="{EDBBAD5E-2D7C-4550-9266-4572682BFC6E}" type="pres">
      <dgm:prSet presAssocID="{B758A2B8-945D-4936-93CB-8A2565A4AD97}" presName="iconRect" presStyleLbl="node1" presStyleIdx="0" presStyleCnt="1"/>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Walk"/>
        </a:ext>
      </dgm:extLst>
    </dgm:pt>
    <dgm:pt modelId="{FB086052-0B71-43E3-B413-BD0B76A451B9}" type="pres">
      <dgm:prSet presAssocID="{B758A2B8-945D-4936-93CB-8A2565A4AD97}" presName="spaceRect" presStyleCnt="0"/>
      <dgm:spPr/>
    </dgm:pt>
    <dgm:pt modelId="{377C8B66-F56C-4677-9617-9CCE0B8FDF9B}" type="pres">
      <dgm:prSet presAssocID="{B758A2B8-945D-4936-93CB-8A2565A4AD97}" presName="textRect" presStyleLbl="revTx" presStyleIdx="0" presStyleCnt="1" custScaleX="281535">
        <dgm:presLayoutVars>
          <dgm:chMax val="1"/>
          <dgm:chPref val="1"/>
        </dgm:presLayoutVars>
      </dgm:prSet>
      <dgm:spPr/>
    </dgm:pt>
  </dgm:ptLst>
  <dgm:cxnLst>
    <dgm:cxn modelId="{70FDBF72-CB6C-43C1-894A-2C3C71004A43}" srcId="{71212FB1-4BCF-4432-B294-64828B83FA8E}" destId="{B758A2B8-945D-4936-93CB-8A2565A4AD97}" srcOrd="0" destOrd="0" parTransId="{D4CB2872-D5EA-429F-8149-82B6D6428588}" sibTransId="{3CC2A954-5F28-4566-9099-B62D69D24849}"/>
    <dgm:cxn modelId="{89D3DA89-DDBA-4FC0-A1CB-4FE0B03E14B6}" type="presOf" srcId="{71212FB1-4BCF-4432-B294-64828B83FA8E}" destId="{7C20D000-DF0D-4063-BAED-8D847B42CD43}" srcOrd="0" destOrd="0" presId="urn:microsoft.com/office/officeart/2018/5/layout/IconCircleLabelList"/>
    <dgm:cxn modelId="{95F6C6E4-84D1-4425-AE2C-18F86E995E26}" type="presOf" srcId="{B758A2B8-945D-4936-93CB-8A2565A4AD97}" destId="{377C8B66-F56C-4677-9617-9CCE0B8FDF9B}" srcOrd="0" destOrd="0" presId="urn:microsoft.com/office/officeart/2018/5/layout/IconCircleLabelList"/>
    <dgm:cxn modelId="{9A94F833-D080-427C-B708-87991D7C195D}" type="presParOf" srcId="{7C20D000-DF0D-4063-BAED-8D847B42CD43}" destId="{416B187D-A192-454B-AB82-831F3A7ABEDD}" srcOrd="0" destOrd="0" presId="urn:microsoft.com/office/officeart/2018/5/layout/IconCircleLabelList"/>
    <dgm:cxn modelId="{76194C3E-3EED-4BD2-9650-F835004F0087}" type="presParOf" srcId="{416B187D-A192-454B-AB82-831F3A7ABEDD}" destId="{FD8AB127-311C-4F52-A5D2-C1749F297F55}" srcOrd="0" destOrd="0" presId="urn:microsoft.com/office/officeart/2018/5/layout/IconCircleLabelList"/>
    <dgm:cxn modelId="{8DAF0238-A446-4AE7-8E16-81433B7D63FD}" type="presParOf" srcId="{416B187D-A192-454B-AB82-831F3A7ABEDD}" destId="{EDBBAD5E-2D7C-4550-9266-4572682BFC6E}" srcOrd="1" destOrd="0" presId="urn:microsoft.com/office/officeart/2018/5/layout/IconCircleLabelList"/>
    <dgm:cxn modelId="{DC710E99-6BEC-4BFE-B9C5-01742D24D415}" type="presParOf" srcId="{416B187D-A192-454B-AB82-831F3A7ABEDD}" destId="{FB086052-0B71-43E3-B413-BD0B76A451B9}" srcOrd="2" destOrd="0" presId="urn:microsoft.com/office/officeart/2018/5/layout/IconCircleLabelList"/>
    <dgm:cxn modelId="{5BCCD2B7-6C8C-446D-A2F3-7A9E8A41515A}" type="presParOf" srcId="{416B187D-A192-454B-AB82-831F3A7ABEDD}" destId="{377C8B66-F56C-4677-9617-9CCE0B8FDF9B}"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8AB127-311C-4F52-A5D2-C1749F297F55}">
      <dsp:nvSpPr>
        <dsp:cNvPr id="0" name=""/>
        <dsp:cNvSpPr/>
      </dsp:nvSpPr>
      <dsp:spPr>
        <a:xfrm>
          <a:off x="420244" y="230348"/>
          <a:ext cx="1239931" cy="1239931"/>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DBBAD5E-2D7C-4550-9266-4572682BFC6E}">
      <dsp:nvSpPr>
        <dsp:cNvPr id="0" name=""/>
        <dsp:cNvSpPr/>
      </dsp:nvSpPr>
      <dsp:spPr>
        <a:xfrm>
          <a:off x="684492" y="494596"/>
          <a:ext cx="711436" cy="71143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77C8B66-F56C-4677-9617-9CCE0B8FDF9B}">
      <dsp:nvSpPr>
        <dsp:cNvPr id="0" name=""/>
        <dsp:cNvSpPr/>
      </dsp:nvSpPr>
      <dsp:spPr>
        <a:xfrm>
          <a:off x="23872" y="1856488"/>
          <a:ext cx="203267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dirty="0"/>
            <a:t>Run Surveys </a:t>
          </a:r>
        </a:p>
      </dsp:txBody>
      <dsp:txXfrm>
        <a:off x="23872" y="1856488"/>
        <a:ext cx="2032675" cy="720000"/>
      </dsp:txXfrm>
    </dsp:sp>
    <dsp:sp modelId="{D79B3477-3BBA-4437-A2E6-580488DB4C8C}">
      <dsp:nvSpPr>
        <dsp:cNvPr id="0" name=""/>
        <dsp:cNvSpPr/>
      </dsp:nvSpPr>
      <dsp:spPr>
        <a:xfrm>
          <a:off x="2808637" y="230348"/>
          <a:ext cx="1239931" cy="1239931"/>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839858C-5E80-4F4F-8E55-0673BD09A675}">
      <dsp:nvSpPr>
        <dsp:cNvPr id="0" name=""/>
        <dsp:cNvSpPr/>
      </dsp:nvSpPr>
      <dsp:spPr>
        <a:xfrm>
          <a:off x="3072885" y="494596"/>
          <a:ext cx="711436" cy="71143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7A6A1E7-836B-4292-B906-A9CDDB697AA5}">
      <dsp:nvSpPr>
        <dsp:cNvPr id="0" name=""/>
        <dsp:cNvSpPr/>
      </dsp:nvSpPr>
      <dsp:spPr>
        <a:xfrm>
          <a:off x="2412265" y="1856488"/>
          <a:ext cx="203267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dirty="0"/>
            <a:t>Run Focus groups/Interviews</a:t>
          </a:r>
        </a:p>
      </dsp:txBody>
      <dsp:txXfrm>
        <a:off x="2412265" y="1856488"/>
        <a:ext cx="2032675" cy="720000"/>
      </dsp:txXfrm>
    </dsp:sp>
    <dsp:sp modelId="{4CA897FE-FE4D-44C4-979C-6043C342EE5E}">
      <dsp:nvSpPr>
        <dsp:cNvPr id="0" name=""/>
        <dsp:cNvSpPr/>
      </dsp:nvSpPr>
      <dsp:spPr>
        <a:xfrm>
          <a:off x="5197030" y="230348"/>
          <a:ext cx="1239931" cy="1239931"/>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5FC1959-125B-4FEB-90E9-786B7E570FF5}">
      <dsp:nvSpPr>
        <dsp:cNvPr id="0" name=""/>
        <dsp:cNvSpPr/>
      </dsp:nvSpPr>
      <dsp:spPr>
        <a:xfrm>
          <a:off x="5461278" y="494596"/>
          <a:ext cx="711436" cy="71143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795CA7F-37E1-4913-AA9E-3F73F37AE726}">
      <dsp:nvSpPr>
        <dsp:cNvPr id="0" name=""/>
        <dsp:cNvSpPr/>
      </dsp:nvSpPr>
      <dsp:spPr>
        <a:xfrm>
          <a:off x="4800659" y="1856488"/>
          <a:ext cx="203267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dirty="0"/>
            <a:t>Analyze system data</a:t>
          </a:r>
        </a:p>
      </dsp:txBody>
      <dsp:txXfrm>
        <a:off x="4800659" y="1856488"/>
        <a:ext cx="2032675" cy="720000"/>
      </dsp:txXfrm>
    </dsp:sp>
    <dsp:sp modelId="{85448377-163A-478F-963F-6CD02AB1EDC1}">
      <dsp:nvSpPr>
        <dsp:cNvPr id="0" name=""/>
        <dsp:cNvSpPr/>
      </dsp:nvSpPr>
      <dsp:spPr>
        <a:xfrm>
          <a:off x="7585423" y="230348"/>
          <a:ext cx="1239931" cy="1239931"/>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E2FC364-1021-461C-B3EB-3EF586DC13D2}">
      <dsp:nvSpPr>
        <dsp:cNvPr id="0" name=""/>
        <dsp:cNvSpPr/>
      </dsp:nvSpPr>
      <dsp:spPr>
        <a:xfrm>
          <a:off x="7849671" y="494596"/>
          <a:ext cx="711436" cy="71143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2814F88-5051-4EAB-BAE7-8F6E474C7EF3}">
      <dsp:nvSpPr>
        <dsp:cNvPr id="0" name=""/>
        <dsp:cNvSpPr/>
      </dsp:nvSpPr>
      <dsp:spPr>
        <a:xfrm>
          <a:off x="7189052" y="1856488"/>
          <a:ext cx="203267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dirty="0"/>
            <a:t>Conduct Observations</a:t>
          </a:r>
        </a:p>
      </dsp:txBody>
      <dsp:txXfrm>
        <a:off x="7189052" y="1856488"/>
        <a:ext cx="2032675"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8AB127-311C-4F52-A5D2-C1749F297F55}">
      <dsp:nvSpPr>
        <dsp:cNvPr id="0" name=""/>
        <dsp:cNvSpPr/>
      </dsp:nvSpPr>
      <dsp:spPr>
        <a:xfrm>
          <a:off x="3885081" y="62000"/>
          <a:ext cx="1475437" cy="1475437"/>
        </a:xfrm>
        <a:prstGeom prst="ellipse">
          <a:avLst/>
        </a:prstGeom>
        <a:solidFill>
          <a:schemeClr val="tx2"/>
        </a:solidFill>
        <a:ln>
          <a:noFill/>
        </a:ln>
        <a:effectLst/>
      </dsp:spPr>
      <dsp:style>
        <a:lnRef idx="0">
          <a:scrgbClr r="0" g="0" b="0"/>
        </a:lnRef>
        <a:fillRef idx="1">
          <a:scrgbClr r="0" g="0" b="0"/>
        </a:fillRef>
        <a:effectRef idx="0">
          <a:scrgbClr r="0" g="0" b="0"/>
        </a:effectRef>
        <a:fontRef idx="minor"/>
      </dsp:style>
    </dsp:sp>
    <dsp:sp modelId="{EDBBAD5E-2D7C-4550-9266-4572682BFC6E}">
      <dsp:nvSpPr>
        <dsp:cNvPr id="0" name=""/>
        <dsp:cNvSpPr/>
      </dsp:nvSpPr>
      <dsp:spPr>
        <a:xfrm>
          <a:off x="4199518" y="376438"/>
          <a:ext cx="846562" cy="8465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77C8B66-F56C-4677-9617-9CCE0B8FDF9B}">
      <dsp:nvSpPr>
        <dsp:cNvPr id="0" name=""/>
        <dsp:cNvSpPr/>
      </dsp:nvSpPr>
      <dsp:spPr>
        <a:xfrm>
          <a:off x="1217986" y="1997000"/>
          <a:ext cx="6809627" cy="7478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422400">
            <a:lnSpc>
              <a:spcPct val="100000"/>
            </a:lnSpc>
            <a:spcBef>
              <a:spcPct val="0"/>
            </a:spcBef>
            <a:spcAft>
              <a:spcPct val="35000"/>
            </a:spcAft>
            <a:buNone/>
            <a:defRPr cap="all"/>
          </a:pPr>
          <a:r>
            <a:rPr lang="en-US" sz="3200" kern="1200" dirty="0"/>
            <a:t>What did you find?</a:t>
          </a:r>
        </a:p>
      </dsp:txBody>
      <dsp:txXfrm>
        <a:off x="1217986" y="1997000"/>
        <a:ext cx="6809627" cy="7478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8AB127-311C-4F52-A5D2-C1749F297F55}">
      <dsp:nvSpPr>
        <dsp:cNvPr id="0" name=""/>
        <dsp:cNvSpPr/>
      </dsp:nvSpPr>
      <dsp:spPr>
        <a:xfrm>
          <a:off x="3885081" y="62000"/>
          <a:ext cx="1475437" cy="1475437"/>
        </a:xfrm>
        <a:prstGeom prst="ellipse">
          <a:avLst/>
        </a:prstGeom>
        <a:solidFill>
          <a:schemeClr val="accent1"/>
        </a:solidFill>
        <a:ln>
          <a:noFill/>
        </a:ln>
        <a:effectLst/>
      </dsp:spPr>
      <dsp:style>
        <a:lnRef idx="0">
          <a:scrgbClr r="0" g="0" b="0"/>
        </a:lnRef>
        <a:fillRef idx="1">
          <a:scrgbClr r="0" g="0" b="0"/>
        </a:fillRef>
        <a:effectRef idx="0">
          <a:scrgbClr r="0" g="0" b="0"/>
        </a:effectRef>
        <a:fontRef idx="minor"/>
      </dsp:style>
    </dsp:sp>
    <dsp:sp modelId="{EDBBAD5E-2D7C-4550-9266-4572682BFC6E}">
      <dsp:nvSpPr>
        <dsp:cNvPr id="0" name=""/>
        <dsp:cNvSpPr/>
      </dsp:nvSpPr>
      <dsp:spPr>
        <a:xfrm>
          <a:off x="4199518" y="376438"/>
          <a:ext cx="846562" cy="8465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77C8B66-F56C-4677-9617-9CCE0B8FDF9B}">
      <dsp:nvSpPr>
        <dsp:cNvPr id="0" name=""/>
        <dsp:cNvSpPr/>
      </dsp:nvSpPr>
      <dsp:spPr>
        <a:xfrm>
          <a:off x="1217986" y="1997000"/>
          <a:ext cx="6809627" cy="7478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422400">
            <a:lnSpc>
              <a:spcPct val="100000"/>
            </a:lnSpc>
            <a:spcBef>
              <a:spcPct val="0"/>
            </a:spcBef>
            <a:spcAft>
              <a:spcPct val="35000"/>
            </a:spcAft>
            <a:buNone/>
            <a:defRPr cap="all"/>
          </a:pPr>
          <a:r>
            <a:rPr lang="en-US" sz="3200" kern="1200" dirty="0"/>
            <a:t>What will you do as a result?</a:t>
          </a:r>
        </a:p>
      </dsp:txBody>
      <dsp:txXfrm>
        <a:off x="1217986" y="1997000"/>
        <a:ext cx="6809627" cy="747835"/>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90ACB9-F978-4457-89BB-6D72098D25DF}" type="datetimeFigureOut">
              <a:rPr lang="en-US" smtClean="0"/>
              <a:t>11/19/2020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A6162B-822E-4ED0-942A-F4EA764545CF}" type="slidenum">
              <a:rPr lang="en-US" smtClean="0"/>
              <a:t>‹#›</a:t>
            </a:fld>
            <a:endParaRPr lang="en-US"/>
          </a:p>
        </p:txBody>
      </p:sp>
    </p:spTree>
    <p:extLst>
      <p:ext uri="{BB962C8B-B14F-4D97-AF65-F5344CB8AC3E}">
        <p14:creationId xmlns:p14="http://schemas.microsoft.com/office/powerpoint/2010/main" val="158962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building a new system – as a college – for assessing ourselves in a systematic way. You all have done a great job at getting us started, now we’re just filling in the next piece, the one focused on your curiosity about yourself. </a:t>
            </a:r>
            <a:r>
              <a:rPr lang="en-US" b="1" dirty="0"/>
              <a:t>The goal is for each of you to have a complete 2020/2021 assessment plan that includes Table 2.</a:t>
            </a:r>
          </a:p>
        </p:txBody>
      </p:sp>
      <p:sp>
        <p:nvSpPr>
          <p:cNvPr id="4" name="Slide Number Placeholder 3"/>
          <p:cNvSpPr>
            <a:spLocks noGrp="1"/>
          </p:cNvSpPr>
          <p:nvPr>
            <p:ph type="sldNum" sz="quarter" idx="5"/>
          </p:nvPr>
        </p:nvSpPr>
        <p:spPr/>
        <p:txBody>
          <a:bodyPr/>
          <a:lstStyle/>
          <a:p>
            <a:fld id="{C0A6162B-822E-4ED0-942A-F4EA764545CF}" type="slidenum">
              <a:rPr lang="en-US" smtClean="0"/>
              <a:t>2</a:t>
            </a:fld>
            <a:endParaRPr lang="en-US"/>
          </a:p>
        </p:txBody>
      </p:sp>
    </p:spTree>
    <p:extLst>
      <p:ext uri="{BB962C8B-B14F-4D97-AF65-F5344CB8AC3E}">
        <p14:creationId xmlns:p14="http://schemas.microsoft.com/office/powerpoint/2010/main" val="34299597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place where you get to reflect – </a:t>
            </a:r>
            <a:r>
              <a:rPr lang="en-US" b="1" dirty="0"/>
              <a:t>How does what you learned move you into action? </a:t>
            </a:r>
            <a:r>
              <a:rPr lang="en-US" dirty="0"/>
              <a:t>It could be doing something to change your offerings, or it could be a change in the assessment itself (or something else entirely)</a:t>
            </a:r>
          </a:p>
        </p:txBody>
      </p:sp>
      <p:sp>
        <p:nvSpPr>
          <p:cNvPr id="4" name="Slide Number Placeholder 3"/>
          <p:cNvSpPr>
            <a:spLocks noGrp="1"/>
          </p:cNvSpPr>
          <p:nvPr>
            <p:ph type="sldNum" sz="quarter" idx="5"/>
          </p:nvPr>
        </p:nvSpPr>
        <p:spPr/>
        <p:txBody>
          <a:bodyPr/>
          <a:lstStyle/>
          <a:p>
            <a:fld id="{C0A6162B-822E-4ED0-942A-F4EA764545CF}" type="slidenum">
              <a:rPr lang="en-US" smtClean="0"/>
              <a:t>11</a:t>
            </a:fld>
            <a:endParaRPr lang="en-US"/>
          </a:p>
        </p:txBody>
      </p:sp>
    </p:spTree>
    <p:extLst>
      <p:ext uri="{BB962C8B-B14F-4D97-AF65-F5344CB8AC3E}">
        <p14:creationId xmlns:p14="http://schemas.microsoft.com/office/powerpoint/2010/main" val="38845833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now let’s take a look at OIERA’s report from last year (walk through it)</a:t>
            </a:r>
          </a:p>
        </p:txBody>
      </p:sp>
      <p:sp>
        <p:nvSpPr>
          <p:cNvPr id="4" name="Slide Number Placeholder 3"/>
          <p:cNvSpPr>
            <a:spLocks noGrp="1"/>
          </p:cNvSpPr>
          <p:nvPr>
            <p:ph type="sldNum" sz="quarter" idx="5"/>
          </p:nvPr>
        </p:nvSpPr>
        <p:spPr/>
        <p:txBody>
          <a:bodyPr/>
          <a:lstStyle/>
          <a:p>
            <a:fld id="{C0A6162B-822E-4ED0-942A-F4EA764545CF}" type="slidenum">
              <a:rPr lang="en-US" smtClean="0"/>
              <a:t>12</a:t>
            </a:fld>
            <a:endParaRPr lang="en-US"/>
          </a:p>
        </p:txBody>
      </p:sp>
    </p:spTree>
    <p:extLst>
      <p:ext uri="{BB962C8B-B14F-4D97-AF65-F5344CB8AC3E}">
        <p14:creationId xmlns:p14="http://schemas.microsoft.com/office/powerpoint/2010/main" val="24698431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what we want you to come away with today is a plan for your Table 2, so those first three columns. I’m going to put you into breakouts, and you’re going to work together on each others plans.</a:t>
            </a:r>
          </a:p>
          <a:p>
            <a:endParaRPr lang="en-US" dirty="0"/>
          </a:p>
          <a:p>
            <a:r>
              <a:rPr lang="en-US" dirty="0"/>
              <a:t>Move into breakouts at least by 3:45.</a:t>
            </a:r>
          </a:p>
        </p:txBody>
      </p:sp>
      <p:sp>
        <p:nvSpPr>
          <p:cNvPr id="4" name="Slide Number Placeholder 3"/>
          <p:cNvSpPr>
            <a:spLocks noGrp="1"/>
          </p:cNvSpPr>
          <p:nvPr>
            <p:ph type="sldNum" sz="quarter" idx="5"/>
          </p:nvPr>
        </p:nvSpPr>
        <p:spPr/>
        <p:txBody>
          <a:bodyPr/>
          <a:lstStyle/>
          <a:p>
            <a:fld id="{C0A6162B-822E-4ED0-942A-F4EA764545CF}" type="slidenum">
              <a:rPr lang="en-US" smtClean="0"/>
              <a:t>13</a:t>
            </a:fld>
            <a:endParaRPr lang="en-US"/>
          </a:p>
        </p:txBody>
      </p:sp>
    </p:spTree>
    <p:extLst>
      <p:ext uri="{BB962C8B-B14F-4D97-AF65-F5344CB8AC3E}">
        <p14:creationId xmlns:p14="http://schemas.microsoft.com/office/powerpoint/2010/main" val="225885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really dig into our curiosity, we’re going to use the guidance of the annual reporting template. Remember that you start to fill it out at the beginning of the academic year (when it serves as a plan), and finish it at the end of the year (when it serves as a report)</a:t>
            </a:r>
          </a:p>
        </p:txBody>
      </p:sp>
      <p:sp>
        <p:nvSpPr>
          <p:cNvPr id="4" name="Slide Number Placeholder 3"/>
          <p:cNvSpPr>
            <a:spLocks noGrp="1"/>
          </p:cNvSpPr>
          <p:nvPr>
            <p:ph type="sldNum" sz="quarter" idx="5"/>
          </p:nvPr>
        </p:nvSpPr>
        <p:spPr/>
        <p:txBody>
          <a:bodyPr/>
          <a:lstStyle/>
          <a:p>
            <a:fld id="{C0A6162B-822E-4ED0-942A-F4EA764545CF}" type="slidenum">
              <a:rPr lang="en-US" smtClean="0"/>
              <a:t>3</a:t>
            </a:fld>
            <a:endParaRPr lang="en-US"/>
          </a:p>
        </p:txBody>
      </p:sp>
    </p:spTree>
    <p:extLst>
      <p:ext uri="{BB962C8B-B14F-4D97-AF65-F5344CB8AC3E}">
        <p14:creationId xmlns:p14="http://schemas.microsoft.com/office/powerpoint/2010/main" val="3816787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just a refresher of what it’s made of. Here’s Table 1</a:t>
            </a:r>
          </a:p>
        </p:txBody>
      </p:sp>
      <p:sp>
        <p:nvSpPr>
          <p:cNvPr id="4" name="Slide Number Placeholder 3"/>
          <p:cNvSpPr>
            <a:spLocks noGrp="1"/>
          </p:cNvSpPr>
          <p:nvPr>
            <p:ph type="sldNum" sz="quarter" idx="5"/>
          </p:nvPr>
        </p:nvSpPr>
        <p:spPr/>
        <p:txBody>
          <a:bodyPr/>
          <a:lstStyle/>
          <a:p>
            <a:fld id="{C0A6162B-822E-4ED0-942A-F4EA764545CF}" type="slidenum">
              <a:rPr lang="en-US" smtClean="0"/>
              <a:t>4</a:t>
            </a:fld>
            <a:endParaRPr lang="en-US"/>
          </a:p>
        </p:txBody>
      </p:sp>
    </p:spTree>
    <p:extLst>
      <p:ext uri="{BB962C8B-B14F-4D97-AF65-F5344CB8AC3E}">
        <p14:creationId xmlns:p14="http://schemas.microsoft.com/office/powerpoint/2010/main" val="1945546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Table 2 – we’re going to focus on this one today.</a:t>
            </a:r>
          </a:p>
        </p:txBody>
      </p:sp>
      <p:sp>
        <p:nvSpPr>
          <p:cNvPr id="4" name="Slide Number Placeholder 3"/>
          <p:cNvSpPr>
            <a:spLocks noGrp="1"/>
          </p:cNvSpPr>
          <p:nvPr>
            <p:ph type="sldNum" sz="quarter" idx="5"/>
          </p:nvPr>
        </p:nvSpPr>
        <p:spPr/>
        <p:txBody>
          <a:bodyPr/>
          <a:lstStyle/>
          <a:p>
            <a:fld id="{C0A6162B-822E-4ED0-942A-F4EA764545CF}" type="slidenum">
              <a:rPr lang="en-US" smtClean="0"/>
              <a:t>5</a:t>
            </a:fld>
            <a:endParaRPr lang="en-US"/>
          </a:p>
        </p:txBody>
      </p:sp>
    </p:spTree>
    <p:extLst>
      <p:ext uri="{BB962C8B-B14F-4D97-AF65-F5344CB8AC3E}">
        <p14:creationId xmlns:p14="http://schemas.microsoft.com/office/powerpoint/2010/main" val="3386434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Table 3</a:t>
            </a:r>
          </a:p>
        </p:txBody>
      </p:sp>
      <p:sp>
        <p:nvSpPr>
          <p:cNvPr id="4" name="Slide Number Placeholder 3"/>
          <p:cNvSpPr>
            <a:spLocks noGrp="1"/>
          </p:cNvSpPr>
          <p:nvPr>
            <p:ph type="sldNum" sz="quarter" idx="5"/>
          </p:nvPr>
        </p:nvSpPr>
        <p:spPr/>
        <p:txBody>
          <a:bodyPr/>
          <a:lstStyle/>
          <a:p>
            <a:fld id="{C0A6162B-822E-4ED0-942A-F4EA764545CF}" type="slidenum">
              <a:rPr lang="en-US" smtClean="0"/>
              <a:t>6</a:t>
            </a:fld>
            <a:endParaRPr lang="en-US"/>
          </a:p>
        </p:txBody>
      </p:sp>
    </p:spTree>
    <p:extLst>
      <p:ext uri="{BB962C8B-B14F-4D97-AF65-F5344CB8AC3E}">
        <p14:creationId xmlns:p14="http://schemas.microsoft.com/office/powerpoint/2010/main" val="68332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the extra stuff.</a:t>
            </a:r>
          </a:p>
        </p:txBody>
      </p:sp>
      <p:sp>
        <p:nvSpPr>
          <p:cNvPr id="4" name="Slide Number Placeholder 3"/>
          <p:cNvSpPr>
            <a:spLocks noGrp="1"/>
          </p:cNvSpPr>
          <p:nvPr>
            <p:ph type="sldNum" sz="quarter" idx="5"/>
          </p:nvPr>
        </p:nvSpPr>
        <p:spPr/>
        <p:txBody>
          <a:bodyPr/>
          <a:lstStyle/>
          <a:p>
            <a:fld id="{C0A6162B-822E-4ED0-942A-F4EA764545CF}" type="slidenum">
              <a:rPr lang="en-US" smtClean="0"/>
              <a:t>7</a:t>
            </a:fld>
            <a:endParaRPr lang="en-US"/>
          </a:p>
        </p:txBody>
      </p:sp>
    </p:spTree>
    <p:extLst>
      <p:ext uri="{BB962C8B-B14F-4D97-AF65-F5344CB8AC3E}">
        <p14:creationId xmlns:p14="http://schemas.microsoft.com/office/powerpoint/2010/main" val="14601212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as I said, we’re going to focus on Table 2, and making sure you understand the whole picture. The first three column get filled out in your plan, and the last two in your report. So let’s talk through it.</a:t>
            </a:r>
          </a:p>
        </p:txBody>
      </p:sp>
      <p:sp>
        <p:nvSpPr>
          <p:cNvPr id="4" name="Slide Number Placeholder 3"/>
          <p:cNvSpPr>
            <a:spLocks noGrp="1"/>
          </p:cNvSpPr>
          <p:nvPr>
            <p:ph type="sldNum" sz="quarter" idx="5"/>
          </p:nvPr>
        </p:nvSpPr>
        <p:spPr/>
        <p:txBody>
          <a:bodyPr/>
          <a:lstStyle/>
          <a:p>
            <a:fld id="{C0A6162B-822E-4ED0-942A-F4EA764545CF}" type="slidenum">
              <a:rPr lang="en-US" smtClean="0"/>
              <a:t>8</a:t>
            </a:fld>
            <a:endParaRPr lang="en-US"/>
          </a:p>
        </p:txBody>
      </p:sp>
    </p:spTree>
    <p:extLst>
      <p:ext uri="{BB962C8B-B14F-4D97-AF65-F5344CB8AC3E}">
        <p14:creationId xmlns:p14="http://schemas.microsoft.com/office/powerpoint/2010/main" val="2769989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you can assess in lots of different ways. What would an example of each of these be?</a:t>
            </a:r>
          </a:p>
        </p:txBody>
      </p:sp>
      <p:sp>
        <p:nvSpPr>
          <p:cNvPr id="4" name="Slide Number Placeholder 3"/>
          <p:cNvSpPr>
            <a:spLocks noGrp="1"/>
          </p:cNvSpPr>
          <p:nvPr>
            <p:ph type="sldNum" sz="quarter" idx="5"/>
          </p:nvPr>
        </p:nvSpPr>
        <p:spPr/>
        <p:txBody>
          <a:bodyPr/>
          <a:lstStyle/>
          <a:p>
            <a:fld id="{C0A6162B-822E-4ED0-942A-F4EA764545CF}" type="slidenum">
              <a:rPr lang="en-US" smtClean="0"/>
              <a:t>9</a:t>
            </a:fld>
            <a:endParaRPr lang="en-US"/>
          </a:p>
        </p:txBody>
      </p:sp>
    </p:spTree>
    <p:extLst>
      <p:ext uri="{BB962C8B-B14F-4D97-AF65-F5344CB8AC3E}">
        <p14:creationId xmlns:p14="http://schemas.microsoft.com/office/powerpoint/2010/main" val="11100971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column asks you to report on your findings – these may be </a:t>
            </a:r>
            <a:r>
              <a:rPr lang="en-US" b="1" dirty="0"/>
              <a:t>qualitative</a:t>
            </a:r>
            <a:r>
              <a:rPr lang="en-US" dirty="0"/>
              <a:t> (counts or percentages or something more sophisticated) or </a:t>
            </a:r>
            <a:r>
              <a:rPr lang="en-US" b="1" dirty="0"/>
              <a:t>qualitative</a:t>
            </a:r>
            <a:r>
              <a:rPr lang="en-US" dirty="0"/>
              <a:t> (repeated themes you found ) or both </a:t>
            </a:r>
            <a:r>
              <a:rPr lang="en-US" dirty="0" err="1"/>
              <a:t>esp</a:t>
            </a:r>
            <a:r>
              <a:rPr lang="en-US" dirty="0"/>
              <a:t> if you have a survey with </a:t>
            </a:r>
            <a:r>
              <a:rPr lang="en-US" b="1" dirty="0"/>
              <a:t>open-ended questions.</a:t>
            </a:r>
          </a:p>
        </p:txBody>
      </p:sp>
      <p:sp>
        <p:nvSpPr>
          <p:cNvPr id="4" name="Slide Number Placeholder 3"/>
          <p:cNvSpPr>
            <a:spLocks noGrp="1"/>
          </p:cNvSpPr>
          <p:nvPr>
            <p:ph type="sldNum" sz="quarter" idx="5"/>
          </p:nvPr>
        </p:nvSpPr>
        <p:spPr/>
        <p:txBody>
          <a:bodyPr/>
          <a:lstStyle/>
          <a:p>
            <a:fld id="{C0A6162B-822E-4ED0-942A-F4EA764545CF}" type="slidenum">
              <a:rPr lang="en-US" smtClean="0"/>
              <a:t>10</a:t>
            </a:fld>
            <a:endParaRPr lang="en-US"/>
          </a:p>
        </p:txBody>
      </p:sp>
    </p:spTree>
    <p:extLst>
      <p:ext uri="{BB962C8B-B14F-4D97-AF65-F5344CB8AC3E}">
        <p14:creationId xmlns:p14="http://schemas.microsoft.com/office/powerpoint/2010/main" val="1882845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11/19/2020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11/19/2020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11/19/2020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11/19/2020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11/19/2020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11/19/2020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11/19/2020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11/19/2020</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11/19/2020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11/19/2020</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bstract image">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64" name="Rectangle 5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Rectangle 6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276055" y="2350017"/>
            <a:ext cx="4775075" cy="1630906"/>
          </a:xfrm>
        </p:spPr>
        <p:txBody>
          <a:bodyPr>
            <a:noAutofit/>
          </a:bodyPr>
          <a:lstStyle/>
          <a:p>
            <a:r>
              <a:rPr lang="en-US" sz="3600" dirty="0">
                <a:solidFill>
                  <a:schemeClr val="tx1"/>
                </a:solidFill>
              </a:rPr>
              <a:t>Annual Planning and Assessment Report Workshop</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276055" y="3990546"/>
            <a:ext cx="4775075" cy="559656"/>
          </a:xfrm>
        </p:spPr>
        <p:txBody>
          <a:bodyPr>
            <a:normAutofit fontScale="92500" lnSpcReduction="20000"/>
          </a:bodyPr>
          <a:lstStyle/>
          <a:p>
            <a:r>
              <a:rPr lang="en-US" dirty="0" err="1">
                <a:solidFill>
                  <a:schemeClr val="tx1"/>
                </a:solidFill>
              </a:rPr>
              <a:t>Hostos</a:t>
            </a:r>
            <a:r>
              <a:rPr lang="en-US" dirty="0">
                <a:solidFill>
                  <a:schemeClr val="tx1"/>
                </a:solidFill>
              </a:rPr>
              <a:t> Community College,</a:t>
            </a:r>
          </a:p>
          <a:p>
            <a:r>
              <a:rPr lang="en-US" dirty="0">
                <a:solidFill>
                  <a:schemeClr val="tx1"/>
                </a:solidFill>
              </a:rPr>
              <a:t>November 2020</a:t>
            </a: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09D6CD28-D147-4DC0-A5FF-335351C7D0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235D159-CFB7-44ED-953C-F0B3F46F5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3190" y="4254637"/>
            <a:ext cx="11281609" cy="2146164"/>
          </a:xfrm>
          <a:prstGeom prst="rect">
            <a:avLst/>
          </a:prstGeom>
          <a:solidFill>
            <a:schemeClr val="accent1"/>
          </a:solidFill>
          <a:ln w="6350" cap="flat" cmpd="sng" algn="ctr">
            <a:noFill/>
            <a:prstDash val="solid"/>
          </a:ln>
          <a:effectLst>
            <a:outerShdw blurRad="50800" algn="ctr" rotWithShape="0">
              <a:prstClr val="black">
                <a:alpha val="66000"/>
              </a:prstClr>
            </a:outerShdw>
            <a:softEdge rad="0"/>
          </a:effectLst>
        </p:spPr>
      </p:sp>
      <p:sp>
        <p:nvSpPr>
          <p:cNvPr id="22" name="Rectangle 21">
            <a:extLst>
              <a:ext uri="{FF2B5EF4-FFF2-40B4-BE49-F238E27FC236}">
                <a16:creationId xmlns:a16="http://schemas.microsoft.com/office/drawing/2014/main" id="{BEFDD8FB-476D-4B1F-BFAA-B614F2F4F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38" y="4417891"/>
            <a:ext cx="10954512" cy="1819656"/>
          </a:xfrm>
          <a:prstGeom prst="rect">
            <a:avLst/>
          </a:prstGeom>
          <a:noFill/>
          <a:ln w="6350" cap="sq" cmpd="sng" algn="ctr">
            <a:solidFill>
              <a:srgbClr val="FFFFFF"/>
            </a:solidFill>
            <a:prstDash val="solid"/>
            <a:miter lim="800000"/>
          </a:ln>
          <a:effectLst/>
        </p:spPr>
      </p:sp>
      <p:sp>
        <p:nvSpPr>
          <p:cNvPr id="2" name="Title 1">
            <a:extLst>
              <a:ext uri="{FF2B5EF4-FFF2-40B4-BE49-F238E27FC236}">
                <a16:creationId xmlns:a16="http://schemas.microsoft.com/office/drawing/2014/main" id="{76331AF9-12A1-4E73-BFDD-BB0C9EC41EAC}"/>
              </a:ext>
            </a:extLst>
          </p:cNvPr>
          <p:cNvSpPr>
            <a:spLocks noGrp="1"/>
          </p:cNvSpPr>
          <p:nvPr>
            <p:ph type="title"/>
          </p:nvPr>
        </p:nvSpPr>
        <p:spPr>
          <a:xfrm>
            <a:off x="922351" y="4619708"/>
            <a:ext cx="10347298" cy="1273092"/>
          </a:xfrm>
        </p:spPr>
        <p:txBody>
          <a:bodyPr>
            <a:normAutofit/>
          </a:bodyPr>
          <a:lstStyle/>
          <a:p>
            <a:pPr algn="ctr"/>
            <a:r>
              <a:rPr lang="en-US" dirty="0">
                <a:solidFill>
                  <a:srgbClr val="FFFFFF"/>
                </a:solidFill>
              </a:rPr>
              <a:t>Findings</a:t>
            </a:r>
          </a:p>
        </p:txBody>
      </p:sp>
      <p:graphicFrame>
        <p:nvGraphicFramePr>
          <p:cNvPr id="5" name="Content Placeholder 2">
            <a:extLst>
              <a:ext uri="{FF2B5EF4-FFF2-40B4-BE49-F238E27FC236}">
                <a16:creationId xmlns:a16="http://schemas.microsoft.com/office/drawing/2014/main" id="{5ECD3953-B14B-4BD1-95CE-87C674BFCD41}"/>
              </a:ext>
            </a:extLst>
          </p:cNvPr>
          <p:cNvGraphicFramePr>
            <a:graphicFrameLocks noGrp="1"/>
          </p:cNvGraphicFramePr>
          <p:nvPr>
            <p:ph idx="1"/>
            <p:extLst>
              <p:ext uri="{D42A27DB-BD31-4B8C-83A1-F6EECF244321}">
                <p14:modId xmlns:p14="http://schemas.microsoft.com/office/powerpoint/2010/main" val="1051757588"/>
              </p:ext>
            </p:extLst>
          </p:nvPr>
        </p:nvGraphicFramePr>
        <p:xfrm>
          <a:off x="1473200" y="990600"/>
          <a:ext cx="9245600" cy="28068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79856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09D6CD28-D147-4DC0-A5FF-335351C7D0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235D159-CFB7-44ED-953C-F0B3F46F5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3190" y="4254637"/>
            <a:ext cx="11281609" cy="2146164"/>
          </a:xfrm>
          <a:prstGeom prst="rect">
            <a:avLst/>
          </a:prstGeom>
          <a:solidFill>
            <a:schemeClr val="accent1"/>
          </a:solidFill>
          <a:ln w="6350" cap="flat" cmpd="sng" algn="ctr">
            <a:noFill/>
            <a:prstDash val="solid"/>
          </a:ln>
          <a:effectLst>
            <a:outerShdw blurRad="50800" algn="ctr" rotWithShape="0">
              <a:prstClr val="black">
                <a:alpha val="66000"/>
              </a:prstClr>
            </a:outerShdw>
            <a:softEdge rad="0"/>
          </a:effectLst>
        </p:spPr>
      </p:sp>
      <p:sp>
        <p:nvSpPr>
          <p:cNvPr id="22" name="Rectangle 21">
            <a:extLst>
              <a:ext uri="{FF2B5EF4-FFF2-40B4-BE49-F238E27FC236}">
                <a16:creationId xmlns:a16="http://schemas.microsoft.com/office/drawing/2014/main" id="{BEFDD8FB-476D-4B1F-BFAA-B614F2F4F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38" y="4417891"/>
            <a:ext cx="10954512" cy="1819656"/>
          </a:xfrm>
          <a:prstGeom prst="rect">
            <a:avLst/>
          </a:prstGeom>
          <a:noFill/>
          <a:ln w="6350" cap="sq" cmpd="sng" algn="ctr">
            <a:solidFill>
              <a:srgbClr val="FFFFFF"/>
            </a:solidFill>
            <a:prstDash val="solid"/>
            <a:miter lim="800000"/>
          </a:ln>
          <a:effectLst/>
        </p:spPr>
      </p:sp>
      <p:sp>
        <p:nvSpPr>
          <p:cNvPr id="2" name="Title 1">
            <a:extLst>
              <a:ext uri="{FF2B5EF4-FFF2-40B4-BE49-F238E27FC236}">
                <a16:creationId xmlns:a16="http://schemas.microsoft.com/office/drawing/2014/main" id="{76331AF9-12A1-4E73-BFDD-BB0C9EC41EAC}"/>
              </a:ext>
            </a:extLst>
          </p:cNvPr>
          <p:cNvSpPr>
            <a:spLocks noGrp="1"/>
          </p:cNvSpPr>
          <p:nvPr>
            <p:ph type="title"/>
          </p:nvPr>
        </p:nvSpPr>
        <p:spPr>
          <a:xfrm>
            <a:off x="922351" y="4619708"/>
            <a:ext cx="10347298" cy="1273092"/>
          </a:xfrm>
        </p:spPr>
        <p:txBody>
          <a:bodyPr>
            <a:normAutofit/>
          </a:bodyPr>
          <a:lstStyle/>
          <a:p>
            <a:pPr algn="ctr"/>
            <a:r>
              <a:rPr lang="en-US" dirty="0">
                <a:solidFill>
                  <a:srgbClr val="FFFFFF"/>
                </a:solidFill>
              </a:rPr>
              <a:t>Proposed Action</a:t>
            </a:r>
          </a:p>
        </p:txBody>
      </p:sp>
      <p:graphicFrame>
        <p:nvGraphicFramePr>
          <p:cNvPr id="5" name="Content Placeholder 2">
            <a:extLst>
              <a:ext uri="{FF2B5EF4-FFF2-40B4-BE49-F238E27FC236}">
                <a16:creationId xmlns:a16="http://schemas.microsoft.com/office/drawing/2014/main" id="{5ECD3953-B14B-4BD1-95CE-87C674BFCD41}"/>
              </a:ext>
            </a:extLst>
          </p:cNvPr>
          <p:cNvGraphicFramePr>
            <a:graphicFrameLocks noGrp="1"/>
          </p:cNvGraphicFramePr>
          <p:nvPr>
            <p:ph idx="1"/>
            <p:extLst>
              <p:ext uri="{D42A27DB-BD31-4B8C-83A1-F6EECF244321}">
                <p14:modId xmlns:p14="http://schemas.microsoft.com/office/powerpoint/2010/main" val="3854585630"/>
              </p:ext>
            </p:extLst>
          </p:nvPr>
        </p:nvGraphicFramePr>
        <p:xfrm>
          <a:off x="1473200" y="990600"/>
          <a:ext cx="9245600" cy="28068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88356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67194-1AAF-4091-A346-8277E65D0161}"/>
              </a:ext>
            </a:extLst>
          </p:cNvPr>
          <p:cNvSpPr>
            <a:spLocks noGrp="1"/>
          </p:cNvSpPr>
          <p:nvPr>
            <p:ph type="title"/>
          </p:nvPr>
        </p:nvSpPr>
        <p:spPr/>
        <p:txBody>
          <a:bodyPr/>
          <a:lstStyle/>
          <a:p>
            <a:r>
              <a:rPr lang="en-US" dirty="0"/>
              <a:t>Table 2: How did it go? (OIERA)</a:t>
            </a:r>
          </a:p>
        </p:txBody>
      </p:sp>
      <p:graphicFrame>
        <p:nvGraphicFramePr>
          <p:cNvPr id="4" name="Table 4">
            <a:extLst>
              <a:ext uri="{FF2B5EF4-FFF2-40B4-BE49-F238E27FC236}">
                <a16:creationId xmlns:a16="http://schemas.microsoft.com/office/drawing/2014/main" id="{D96E7E27-8BFF-492D-9434-30FCA9D6BD9C}"/>
              </a:ext>
            </a:extLst>
          </p:cNvPr>
          <p:cNvGraphicFramePr>
            <a:graphicFrameLocks noGrp="1"/>
          </p:cNvGraphicFramePr>
          <p:nvPr>
            <p:ph idx="1"/>
            <p:extLst>
              <p:ext uri="{D42A27DB-BD31-4B8C-83A1-F6EECF244321}">
                <p14:modId xmlns:p14="http://schemas.microsoft.com/office/powerpoint/2010/main" val="2368835091"/>
              </p:ext>
            </p:extLst>
          </p:nvPr>
        </p:nvGraphicFramePr>
        <p:xfrm>
          <a:off x="1066800" y="1704366"/>
          <a:ext cx="10058400" cy="4511040"/>
        </p:xfrm>
        <a:graphic>
          <a:graphicData uri="http://schemas.openxmlformats.org/drawingml/2006/table">
            <a:tbl>
              <a:tblPr firstRow="1" bandRow="1">
                <a:tableStyleId>{5C22544A-7EE6-4342-B048-85BDC9FD1C3A}</a:tableStyleId>
              </a:tblPr>
              <a:tblGrid>
                <a:gridCol w="1594104">
                  <a:extLst>
                    <a:ext uri="{9D8B030D-6E8A-4147-A177-3AD203B41FA5}">
                      <a16:colId xmlns:a16="http://schemas.microsoft.com/office/drawing/2014/main" val="368253086"/>
                    </a:ext>
                  </a:extLst>
                </a:gridCol>
                <a:gridCol w="1581912">
                  <a:extLst>
                    <a:ext uri="{9D8B030D-6E8A-4147-A177-3AD203B41FA5}">
                      <a16:colId xmlns:a16="http://schemas.microsoft.com/office/drawing/2014/main" val="1371794224"/>
                    </a:ext>
                  </a:extLst>
                </a:gridCol>
                <a:gridCol w="2999232">
                  <a:extLst>
                    <a:ext uri="{9D8B030D-6E8A-4147-A177-3AD203B41FA5}">
                      <a16:colId xmlns:a16="http://schemas.microsoft.com/office/drawing/2014/main" val="4279366381"/>
                    </a:ext>
                  </a:extLst>
                </a:gridCol>
                <a:gridCol w="2340864">
                  <a:extLst>
                    <a:ext uri="{9D8B030D-6E8A-4147-A177-3AD203B41FA5}">
                      <a16:colId xmlns:a16="http://schemas.microsoft.com/office/drawing/2014/main" val="1350660992"/>
                    </a:ext>
                  </a:extLst>
                </a:gridCol>
                <a:gridCol w="1542288">
                  <a:extLst>
                    <a:ext uri="{9D8B030D-6E8A-4147-A177-3AD203B41FA5}">
                      <a16:colId xmlns:a16="http://schemas.microsoft.com/office/drawing/2014/main" val="3755302568"/>
                    </a:ext>
                  </a:extLst>
                </a:gridCol>
              </a:tblGrid>
              <a:tr h="230808">
                <a:tc>
                  <a:txBody>
                    <a:bodyPr/>
                    <a:lstStyle/>
                    <a:p>
                      <a:r>
                        <a:rPr lang="en-US" sz="1600" dirty="0"/>
                        <a:t>Support</a:t>
                      </a:r>
                    </a:p>
                    <a:p>
                      <a:r>
                        <a:rPr lang="en-US" sz="1600" dirty="0"/>
                        <a:t>Outcome</a:t>
                      </a:r>
                    </a:p>
                  </a:txBody>
                  <a:tcPr marL="78134" marR="78134"/>
                </a:tc>
                <a:tc>
                  <a:txBody>
                    <a:bodyPr/>
                    <a:lstStyle/>
                    <a:p>
                      <a:r>
                        <a:rPr lang="en-US" sz="1600" dirty="0"/>
                        <a:t>ILO or SP Goal</a:t>
                      </a:r>
                    </a:p>
                  </a:txBody>
                  <a:tcPr marL="78134" marR="78134"/>
                </a:tc>
                <a:tc>
                  <a:txBody>
                    <a:bodyPr/>
                    <a:lstStyle/>
                    <a:p>
                      <a:r>
                        <a:rPr lang="en-US" sz="1600" dirty="0"/>
                        <a:t>Method of Assessment</a:t>
                      </a:r>
                    </a:p>
                  </a:txBody>
                  <a:tcPr marL="78134" marR="78134"/>
                </a:tc>
                <a:tc>
                  <a:txBody>
                    <a:bodyPr/>
                    <a:lstStyle/>
                    <a:p>
                      <a:r>
                        <a:rPr lang="en-US" sz="1600" dirty="0"/>
                        <a:t>Findings</a:t>
                      </a:r>
                    </a:p>
                  </a:txBody>
                  <a:tcPr marL="78134" marR="78134"/>
                </a:tc>
                <a:tc>
                  <a:txBody>
                    <a:bodyPr/>
                    <a:lstStyle/>
                    <a:p>
                      <a:r>
                        <a:rPr lang="en-US" sz="1600" dirty="0"/>
                        <a:t>Proposed Action</a:t>
                      </a:r>
                    </a:p>
                  </a:txBody>
                  <a:tcPr marL="78134" marR="78134"/>
                </a:tc>
                <a:extLst>
                  <a:ext uri="{0D108BD9-81ED-4DB2-BD59-A6C34878D82A}">
                    <a16:rowId xmlns:a16="http://schemas.microsoft.com/office/drawing/2014/main" val="1225087212"/>
                  </a:ext>
                </a:extLst>
              </a:tr>
              <a:tr h="370840">
                <a:tc>
                  <a:txBody>
                    <a:bodyPr/>
                    <a:lstStyle/>
                    <a:p>
                      <a:r>
                        <a:rPr lang="en-US" sz="1800" kern="1200" dirty="0">
                          <a:solidFill>
                            <a:schemeClr val="dk1"/>
                          </a:solidFill>
                          <a:effectLst/>
                          <a:latin typeface="+mn-lt"/>
                          <a:ea typeface="+mn-ea"/>
                          <a:cs typeface="+mn-cs"/>
                        </a:rPr>
                        <a:t>OIERA’s team meetings will become productive and efficient through strengthened meetings structures</a:t>
                      </a:r>
                      <a:endParaRPr lang="en-US" sz="1600" dirty="0"/>
                    </a:p>
                  </a:txBody>
                  <a:tcPr/>
                </a:tc>
                <a:tc>
                  <a:txBody>
                    <a:bodyPr/>
                    <a:lstStyle/>
                    <a:p>
                      <a:pPr lvl="0"/>
                      <a:r>
                        <a:rPr lang="en-US" sz="1800" kern="1200" dirty="0">
                          <a:solidFill>
                            <a:schemeClr val="dk1"/>
                          </a:solidFill>
                          <a:effectLst/>
                          <a:latin typeface="+mn-lt"/>
                          <a:ea typeface="+mn-ea"/>
                          <a:cs typeface="+mn-cs"/>
                        </a:rPr>
                        <a:t>* Assessment</a:t>
                      </a:r>
                    </a:p>
                    <a:p>
                      <a:r>
                        <a:rPr lang="en-US" sz="1800" kern="1200" dirty="0">
                          <a:solidFill>
                            <a:schemeClr val="dk1"/>
                          </a:solidFill>
                          <a:effectLst/>
                          <a:latin typeface="+mn-lt"/>
                          <a:ea typeface="+mn-ea"/>
                          <a:cs typeface="+mn-cs"/>
                        </a:rPr>
                        <a:t>* Systems Alignment</a:t>
                      </a:r>
                      <a:endParaRPr lang="en-US" sz="1600" dirty="0"/>
                    </a:p>
                  </a:txBody>
                  <a:tcPr/>
                </a:tc>
                <a:tc>
                  <a:txBody>
                    <a:bodyPr/>
                    <a:lstStyle/>
                    <a:p>
                      <a:r>
                        <a:rPr lang="en-US" sz="1800" kern="1200" dirty="0">
                          <a:solidFill>
                            <a:schemeClr val="dk1"/>
                          </a:solidFill>
                          <a:effectLst/>
                          <a:latin typeface="+mn-lt"/>
                          <a:ea typeface="+mn-ea"/>
                          <a:cs typeface="+mn-cs"/>
                        </a:rPr>
                        <a:t>Survey instrument to capture the team’s perceptions of monthly meetings, consisting of a 10-point rating scale for 4 different meeting categories followed by a few open-ended questions. Data were aggregated across the 3 times they were administered, and the team reviewed the data and had a discussion.</a:t>
                      </a:r>
                      <a:endParaRPr lang="en-US" sz="1600" dirty="0"/>
                    </a:p>
                  </a:txBody>
                  <a:tcPr/>
                </a:tc>
                <a:tc>
                  <a:txBody>
                    <a:bodyPr/>
                    <a:lstStyle/>
                    <a:p>
                      <a:r>
                        <a:rPr lang="en-US" sz="1800" kern="1200" dirty="0">
                          <a:solidFill>
                            <a:schemeClr val="dk1"/>
                          </a:solidFill>
                          <a:effectLst/>
                          <a:latin typeface="+mn-lt"/>
                          <a:ea typeface="+mn-ea"/>
                          <a:cs typeface="+mn-cs"/>
                        </a:rPr>
                        <a:t>The survey data showed that the average score for meeting </a:t>
                      </a:r>
                      <a:r>
                        <a:rPr lang="en-US" sz="1800" b="1" kern="1200" dirty="0">
                          <a:solidFill>
                            <a:schemeClr val="dk1"/>
                          </a:solidFill>
                          <a:effectLst/>
                          <a:latin typeface="+mn-lt"/>
                          <a:ea typeface="+mn-ea"/>
                          <a:cs typeface="+mn-cs"/>
                        </a:rPr>
                        <a:t>productivity </a:t>
                      </a:r>
                      <a:r>
                        <a:rPr lang="en-US" sz="1800" kern="1200" dirty="0">
                          <a:solidFill>
                            <a:schemeClr val="dk1"/>
                          </a:solidFill>
                          <a:effectLst/>
                          <a:latin typeface="+mn-lt"/>
                          <a:ea typeface="+mn-ea"/>
                          <a:cs typeface="+mn-cs"/>
                        </a:rPr>
                        <a:t>and </a:t>
                      </a:r>
                      <a:r>
                        <a:rPr lang="en-US" sz="1800" b="1" kern="1200" dirty="0">
                          <a:solidFill>
                            <a:schemeClr val="dk1"/>
                          </a:solidFill>
                          <a:effectLst/>
                          <a:latin typeface="+mn-lt"/>
                          <a:ea typeface="+mn-ea"/>
                          <a:cs typeface="+mn-cs"/>
                        </a:rPr>
                        <a:t>satisfaction </a:t>
                      </a:r>
                      <a:r>
                        <a:rPr lang="en-US" sz="1800" kern="1200" dirty="0">
                          <a:solidFill>
                            <a:schemeClr val="dk1"/>
                          </a:solidFill>
                          <a:effectLst/>
                          <a:latin typeface="+mn-lt"/>
                          <a:ea typeface="+mn-ea"/>
                          <a:cs typeface="+mn-cs"/>
                        </a:rPr>
                        <a:t>slightly increased and that meeting </a:t>
                      </a:r>
                      <a:r>
                        <a:rPr lang="en-US" sz="1800" b="1" kern="1200" dirty="0">
                          <a:solidFill>
                            <a:schemeClr val="dk1"/>
                          </a:solidFill>
                          <a:effectLst/>
                          <a:latin typeface="+mn-lt"/>
                          <a:ea typeface="+mn-ea"/>
                          <a:cs typeface="+mn-cs"/>
                        </a:rPr>
                        <a:t>efficiency </a:t>
                      </a:r>
                      <a:r>
                        <a:rPr lang="en-US" sz="1800" kern="1200" dirty="0">
                          <a:solidFill>
                            <a:schemeClr val="dk1"/>
                          </a:solidFill>
                          <a:effectLst/>
                          <a:latin typeface="+mn-lt"/>
                          <a:ea typeface="+mn-ea"/>
                          <a:cs typeface="+mn-cs"/>
                        </a:rPr>
                        <a:t>remained high throughout; however, </a:t>
                      </a:r>
                      <a:r>
                        <a:rPr lang="en-US" sz="1800" b="1" kern="1200" dirty="0">
                          <a:solidFill>
                            <a:schemeClr val="dk1"/>
                          </a:solidFill>
                          <a:effectLst/>
                          <a:latin typeface="+mn-lt"/>
                          <a:ea typeface="+mn-ea"/>
                          <a:cs typeface="+mn-cs"/>
                        </a:rPr>
                        <a:t>clarity on next steps</a:t>
                      </a:r>
                      <a:r>
                        <a:rPr lang="en-US" sz="1800" kern="1200" dirty="0">
                          <a:solidFill>
                            <a:schemeClr val="dk1"/>
                          </a:solidFill>
                          <a:effectLst/>
                          <a:latin typeface="+mn-lt"/>
                          <a:ea typeface="+mn-ea"/>
                          <a:cs typeface="+mn-cs"/>
                        </a:rPr>
                        <a:t> decreased.</a:t>
                      </a:r>
                    </a:p>
                  </a:txBody>
                  <a:tcPr/>
                </a:tc>
                <a:tc>
                  <a:txBody>
                    <a:bodyPr/>
                    <a:lstStyle/>
                    <a:p>
                      <a:r>
                        <a:rPr lang="en-US" sz="1800" kern="1200" dirty="0">
                          <a:solidFill>
                            <a:schemeClr val="dk1"/>
                          </a:solidFill>
                          <a:effectLst/>
                          <a:latin typeface="+mn-lt"/>
                          <a:ea typeface="+mn-ea"/>
                          <a:cs typeface="+mn-cs"/>
                        </a:rPr>
                        <a:t>* Investigate </a:t>
                      </a:r>
                      <a:r>
                        <a:rPr lang="en-US" sz="1800" i="0" kern="1200" dirty="0">
                          <a:solidFill>
                            <a:schemeClr val="dk1"/>
                          </a:solidFill>
                          <a:effectLst/>
                          <a:latin typeface="+mn-lt"/>
                          <a:ea typeface="+mn-ea"/>
                          <a:cs typeface="+mn-cs"/>
                        </a:rPr>
                        <a:t>what changed between Feb and March/Apr that led to the drop in clarity on next steps.</a:t>
                      </a:r>
                    </a:p>
                    <a:p>
                      <a:r>
                        <a:rPr lang="en-US" sz="1800" i="0" kern="1200" dirty="0">
                          <a:solidFill>
                            <a:schemeClr val="dk1"/>
                          </a:solidFill>
                          <a:effectLst/>
                          <a:latin typeface="+mn-lt"/>
                          <a:ea typeface="+mn-ea"/>
                          <a:cs typeface="+mn-cs"/>
                        </a:rPr>
                        <a:t>* Continue collecting data.</a:t>
                      </a:r>
                    </a:p>
                  </a:txBody>
                  <a:tcPr/>
                </a:tc>
                <a:extLst>
                  <a:ext uri="{0D108BD9-81ED-4DB2-BD59-A6C34878D82A}">
                    <a16:rowId xmlns:a16="http://schemas.microsoft.com/office/drawing/2014/main" val="3227552246"/>
                  </a:ext>
                </a:extLst>
              </a:tr>
            </a:tbl>
          </a:graphicData>
        </a:graphic>
      </p:graphicFrame>
    </p:spTree>
    <p:extLst>
      <p:ext uri="{BB962C8B-B14F-4D97-AF65-F5344CB8AC3E}">
        <p14:creationId xmlns:p14="http://schemas.microsoft.com/office/powerpoint/2010/main" val="192049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67194-1AAF-4091-A346-8277E65D0161}"/>
              </a:ext>
            </a:extLst>
          </p:cNvPr>
          <p:cNvSpPr>
            <a:spLocks noGrp="1"/>
          </p:cNvSpPr>
          <p:nvPr>
            <p:ph type="title"/>
          </p:nvPr>
        </p:nvSpPr>
        <p:spPr/>
        <p:txBody>
          <a:bodyPr/>
          <a:lstStyle/>
          <a:p>
            <a:r>
              <a:rPr lang="en-US" dirty="0"/>
              <a:t>Table 2: How did it go? </a:t>
            </a:r>
          </a:p>
        </p:txBody>
      </p:sp>
      <p:graphicFrame>
        <p:nvGraphicFramePr>
          <p:cNvPr id="4" name="Table 4">
            <a:extLst>
              <a:ext uri="{FF2B5EF4-FFF2-40B4-BE49-F238E27FC236}">
                <a16:creationId xmlns:a16="http://schemas.microsoft.com/office/drawing/2014/main" id="{D96E7E27-8BFF-492D-9434-30FCA9D6BD9C}"/>
              </a:ext>
            </a:extLst>
          </p:cNvPr>
          <p:cNvGraphicFramePr>
            <a:graphicFrameLocks noGrp="1"/>
          </p:cNvGraphicFramePr>
          <p:nvPr>
            <p:ph idx="1"/>
            <p:extLst>
              <p:ext uri="{D42A27DB-BD31-4B8C-83A1-F6EECF244321}">
                <p14:modId xmlns:p14="http://schemas.microsoft.com/office/powerpoint/2010/main" val="254930"/>
              </p:ext>
            </p:extLst>
          </p:nvPr>
        </p:nvGraphicFramePr>
        <p:xfrm>
          <a:off x="1066800" y="1704366"/>
          <a:ext cx="10058400" cy="1219200"/>
        </p:xfrm>
        <a:graphic>
          <a:graphicData uri="http://schemas.openxmlformats.org/drawingml/2006/table">
            <a:tbl>
              <a:tblPr firstRow="1" bandRow="1">
                <a:tableStyleId>{5C22544A-7EE6-4342-B048-85BDC9FD1C3A}</a:tableStyleId>
              </a:tblPr>
              <a:tblGrid>
                <a:gridCol w="1594104">
                  <a:extLst>
                    <a:ext uri="{9D8B030D-6E8A-4147-A177-3AD203B41FA5}">
                      <a16:colId xmlns:a16="http://schemas.microsoft.com/office/drawing/2014/main" val="368253086"/>
                    </a:ext>
                  </a:extLst>
                </a:gridCol>
                <a:gridCol w="1581912">
                  <a:extLst>
                    <a:ext uri="{9D8B030D-6E8A-4147-A177-3AD203B41FA5}">
                      <a16:colId xmlns:a16="http://schemas.microsoft.com/office/drawing/2014/main" val="1371794224"/>
                    </a:ext>
                  </a:extLst>
                </a:gridCol>
                <a:gridCol w="2999232">
                  <a:extLst>
                    <a:ext uri="{9D8B030D-6E8A-4147-A177-3AD203B41FA5}">
                      <a16:colId xmlns:a16="http://schemas.microsoft.com/office/drawing/2014/main" val="4279366381"/>
                    </a:ext>
                  </a:extLst>
                </a:gridCol>
                <a:gridCol w="2340864">
                  <a:extLst>
                    <a:ext uri="{9D8B030D-6E8A-4147-A177-3AD203B41FA5}">
                      <a16:colId xmlns:a16="http://schemas.microsoft.com/office/drawing/2014/main" val="1350660992"/>
                    </a:ext>
                  </a:extLst>
                </a:gridCol>
                <a:gridCol w="1542288">
                  <a:extLst>
                    <a:ext uri="{9D8B030D-6E8A-4147-A177-3AD203B41FA5}">
                      <a16:colId xmlns:a16="http://schemas.microsoft.com/office/drawing/2014/main" val="3755302568"/>
                    </a:ext>
                  </a:extLst>
                </a:gridCol>
              </a:tblGrid>
              <a:tr h="230808">
                <a:tc>
                  <a:txBody>
                    <a:bodyPr/>
                    <a:lstStyle/>
                    <a:p>
                      <a:r>
                        <a:rPr lang="en-US" sz="1600" dirty="0"/>
                        <a:t>Support</a:t>
                      </a:r>
                    </a:p>
                    <a:p>
                      <a:r>
                        <a:rPr lang="en-US" sz="1600" dirty="0"/>
                        <a:t>Outcome</a:t>
                      </a:r>
                    </a:p>
                  </a:txBody>
                  <a:tcPr marL="78134" marR="78134"/>
                </a:tc>
                <a:tc>
                  <a:txBody>
                    <a:bodyPr/>
                    <a:lstStyle/>
                    <a:p>
                      <a:r>
                        <a:rPr lang="en-US" sz="1600" dirty="0"/>
                        <a:t>ILO or SP Goal</a:t>
                      </a:r>
                    </a:p>
                  </a:txBody>
                  <a:tcPr marL="78134" marR="78134"/>
                </a:tc>
                <a:tc>
                  <a:txBody>
                    <a:bodyPr/>
                    <a:lstStyle/>
                    <a:p>
                      <a:r>
                        <a:rPr lang="en-US" sz="1600" dirty="0"/>
                        <a:t>Method of Assessment</a:t>
                      </a:r>
                    </a:p>
                  </a:txBody>
                  <a:tcPr marL="78134" marR="78134"/>
                </a:tc>
                <a:tc>
                  <a:txBody>
                    <a:bodyPr/>
                    <a:lstStyle/>
                    <a:p>
                      <a:r>
                        <a:rPr lang="en-US" sz="1600" dirty="0"/>
                        <a:t>Findings</a:t>
                      </a:r>
                    </a:p>
                  </a:txBody>
                  <a:tcPr marL="78134" marR="78134"/>
                </a:tc>
                <a:tc>
                  <a:txBody>
                    <a:bodyPr/>
                    <a:lstStyle/>
                    <a:p>
                      <a:r>
                        <a:rPr lang="en-US" sz="1600" dirty="0"/>
                        <a:t>Proposed Action</a:t>
                      </a:r>
                    </a:p>
                  </a:txBody>
                  <a:tcPr marL="78134" marR="78134"/>
                </a:tc>
                <a:extLst>
                  <a:ext uri="{0D108BD9-81ED-4DB2-BD59-A6C34878D82A}">
                    <a16:rowId xmlns:a16="http://schemas.microsoft.com/office/drawing/2014/main" val="1225087212"/>
                  </a:ext>
                </a:extLst>
              </a:tr>
              <a:tr h="370840">
                <a:tc>
                  <a:txBody>
                    <a:bodyPr/>
                    <a:lstStyle/>
                    <a:p>
                      <a:r>
                        <a:rPr lang="en-US" sz="1800" kern="1200" dirty="0">
                          <a:solidFill>
                            <a:schemeClr val="dk1"/>
                          </a:solidFill>
                          <a:effectLst/>
                          <a:latin typeface="+mn-lt"/>
                          <a:ea typeface="+mn-ea"/>
                          <a:cs typeface="+mn-cs"/>
                        </a:rPr>
                        <a:t>Your outcomes</a:t>
                      </a:r>
                      <a:endParaRPr lang="en-US" sz="1600" dirty="0"/>
                    </a:p>
                  </a:txBody>
                  <a:tcPr/>
                </a:tc>
                <a:tc>
                  <a:txBody>
                    <a:bodyPr/>
                    <a:lstStyle/>
                    <a:p>
                      <a:pPr lvl="0"/>
                      <a:r>
                        <a:rPr lang="en-US" sz="1800" kern="1200" dirty="0">
                          <a:solidFill>
                            <a:schemeClr val="dk1"/>
                          </a:solidFill>
                          <a:effectLst/>
                          <a:latin typeface="+mn-lt"/>
                          <a:ea typeface="+mn-ea"/>
                          <a:cs typeface="+mn-cs"/>
                        </a:rPr>
                        <a:t>Your alignment</a:t>
                      </a:r>
                      <a:endParaRPr lang="en-US" sz="1600" dirty="0"/>
                    </a:p>
                  </a:txBody>
                  <a:tcPr/>
                </a:tc>
                <a:tc>
                  <a:txBody>
                    <a:bodyPr/>
                    <a:lstStyle/>
                    <a:p>
                      <a:r>
                        <a:rPr lang="en-US" sz="1800" kern="1200" dirty="0">
                          <a:solidFill>
                            <a:schemeClr val="dk1"/>
                          </a:solidFill>
                          <a:effectLst/>
                          <a:latin typeface="+mn-lt"/>
                          <a:ea typeface="+mn-ea"/>
                          <a:cs typeface="+mn-cs"/>
                        </a:rPr>
                        <a:t>Your method of assessment</a:t>
                      </a:r>
                      <a:endParaRPr lang="en-US" sz="1600" dirty="0"/>
                    </a:p>
                  </a:txBody>
                  <a:tcPr/>
                </a:tc>
                <a:tc>
                  <a:txBody>
                    <a:bodyPr/>
                    <a:lstStyle/>
                    <a:p>
                      <a:endParaRPr lang="en-US" sz="1800" kern="1200" dirty="0">
                        <a:solidFill>
                          <a:schemeClr val="dk1"/>
                        </a:solidFill>
                        <a:effectLst/>
                        <a:latin typeface="+mn-lt"/>
                        <a:ea typeface="+mn-ea"/>
                        <a:cs typeface="+mn-cs"/>
                      </a:endParaRPr>
                    </a:p>
                  </a:txBody>
                  <a:tcPr/>
                </a:tc>
                <a:tc>
                  <a:txBody>
                    <a:bodyPr/>
                    <a:lstStyle/>
                    <a:p>
                      <a:endParaRPr lang="en-US" sz="1800" i="0" kern="1200" dirty="0">
                        <a:solidFill>
                          <a:schemeClr val="dk1"/>
                        </a:solidFill>
                        <a:effectLst/>
                        <a:latin typeface="+mn-lt"/>
                        <a:ea typeface="+mn-ea"/>
                        <a:cs typeface="+mn-cs"/>
                      </a:endParaRPr>
                    </a:p>
                  </a:txBody>
                  <a:tcPr/>
                </a:tc>
                <a:extLst>
                  <a:ext uri="{0D108BD9-81ED-4DB2-BD59-A6C34878D82A}">
                    <a16:rowId xmlns:a16="http://schemas.microsoft.com/office/drawing/2014/main" val="3227552246"/>
                  </a:ext>
                </a:extLst>
              </a:tr>
            </a:tbl>
          </a:graphicData>
        </a:graphic>
      </p:graphicFrame>
    </p:spTree>
    <p:extLst>
      <p:ext uri="{BB962C8B-B14F-4D97-AF65-F5344CB8AC3E}">
        <p14:creationId xmlns:p14="http://schemas.microsoft.com/office/powerpoint/2010/main" val="3593632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3" name="Rectangle 12">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5" name="Group 14">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6" name="Straight Connector 15">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0" name="Rectangle 19">
            <a:extLst>
              <a:ext uri="{FF2B5EF4-FFF2-40B4-BE49-F238E27FC236}">
                <a16:creationId xmlns:a16="http://schemas.microsoft.com/office/drawing/2014/main" id="{B66F8A2C-B8CF-4B20-9A73-2ADCF63027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2" name="Rectangle 21">
            <a:extLst>
              <a:ext uri="{FF2B5EF4-FFF2-40B4-BE49-F238E27FC236}">
                <a16:creationId xmlns:a16="http://schemas.microsoft.com/office/drawing/2014/main" id="{B5DD78E9-DE0D-47AF-A0DB-F475221E3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24" name="Rectangle 23">
            <a:extLst>
              <a:ext uri="{FF2B5EF4-FFF2-40B4-BE49-F238E27FC236}">
                <a16:creationId xmlns:a16="http://schemas.microsoft.com/office/drawing/2014/main" id="{A118D329-2010-4A15-B57C-429FFAE35B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lumMod val="85000"/>
              <a:lumOff val="15000"/>
            </a:schemeClr>
          </a:solidFill>
          <a:ln w="6350" cap="sq" cmpd="sng" algn="ctr">
            <a:solidFill>
              <a:schemeClr val="tx1"/>
            </a:solidFill>
            <a:prstDash val="solid"/>
            <a:miter lim="800000"/>
          </a:ln>
          <a:effectLst/>
        </p:spPr>
      </p:sp>
      <p:sp>
        <p:nvSpPr>
          <p:cNvPr id="2" name="Title 1">
            <a:extLst>
              <a:ext uri="{FF2B5EF4-FFF2-40B4-BE49-F238E27FC236}">
                <a16:creationId xmlns:a16="http://schemas.microsoft.com/office/drawing/2014/main" id="{CF043E54-8E23-4C98-86E3-89A38E752563}"/>
              </a:ext>
            </a:extLst>
          </p:cNvPr>
          <p:cNvSpPr>
            <a:spLocks noGrp="1"/>
          </p:cNvSpPr>
          <p:nvPr>
            <p:ph type="title"/>
          </p:nvPr>
        </p:nvSpPr>
        <p:spPr>
          <a:xfrm>
            <a:off x="1263520" y="1272800"/>
            <a:ext cx="6544620" cy="4312402"/>
          </a:xfrm>
        </p:spPr>
        <p:txBody>
          <a:bodyPr vert="horz" lIns="91440" tIns="45720" rIns="91440" bIns="45720" rtlCol="0" anchor="ctr">
            <a:normAutofit/>
          </a:bodyPr>
          <a:lstStyle/>
          <a:p>
            <a:pPr algn="r">
              <a:lnSpc>
                <a:spcPct val="83000"/>
              </a:lnSpc>
            </a:pPr>
            <a:r>
              <a:rPr lang="en-US" sz="6800" cap="all" spc="-100">
                <a:solidFill>
                  <a:schemeClr val="tx1"/>
                </a:solidFill>
              </a:rPr>
              <a:t>What are you planning?</a:t>
            </a:r>
          </a:p>
        </p:txBody>
      </p:sp>
      <p:cxnSp>
        <p:nvCxnSpPr>
          <p:cNvPr id="26" name="Straight Connector 25">
            <a:extLst>
              <a:ext uri="{FF2B5EF4-FFF2-40B4-BE49-F238E27FC236}">
                <a16:creationId xmlns:a16="http://schemas.microsoft.com/office/drawing/2014/main" id="{994262BC-EE98-4BD6-82DB-4955E8DCC2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2" y="2057401"/>
            <a:ext cx="0" cy="27432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8179565"/>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3" name="Rectangle 12">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5" name="Group 14">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6" name="Straight Connector 15">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0" name="Rectangle 19">
            <a:extLst>
              <a:ext uri="{FF2B5EF4-FFF2-40B4-BE49-F238E27FC236}">
                <a16:creationId xmlns:a16="http://schemas.microsoft.com/office/drawing/2014/main" id="{B66F8A2C-B8CF-4B20-9A73-2ADCF63027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2" name="Rectangle 21">
            <a:extLst>
              <a:ext uri="{FF2B5EF4-FFF2-40B4-BE49-F238E27FC236}">
                <a16:creationId xmlns:a16="http://schemas.microsoft.com/office/drawing/2014/main" id="{B5DD78E9-DE0D-47AF-A0DB-F475221E3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24" name="Rectangle 23">
            <a:extLst>
              <a:ext uri="{FF2B5EF4-FFF2-40B4-BE49-F238E27FC236}">
                <a16:creationId xmlns:a16="http://schemas.microsoft.com/office/drawing/2014/main" id="{A118D329-2010-4A15-B57C-429FFAE35B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lumMod val="85000"/>
              <a:lumOff val="15000"/>
            </a:schemeClr>
          </a:solidFill>
          <a:ln w="6350" cap="sq" cmpd="sng" algn="ctr">
            <a:solidFill>
              <a:schemeClr val="tx1"/>
            </a:solidFill>
            <a:prstDash val="solid"/>
            <a:miter lim="800000"/>
          </a:ln>
          <a:effectLst/>
        </p:spPr>
      </p:sp>
      <p:sp>
        <p:nvSpPr>
          <p:cNvPr id="2" name="Title 1">
            <a:extLst>
              <a:ext uri="{FF2B5EF4-FFF2-40B4-BE49-F238E27FC236}">
                <a16:creationId xmlns:a16="http://schemas.microsoft.com/office/drawing/2014/main" id="{96E6AC53-E688-4BB4-8B69-0F19B40FEAAE}"/>
              </a:ext>
            </a:extLst>
          </p:cNvPr>
          <p:cNvSpPr>
            <a:spLocks noGrp="1"/>
          </p:cNvSpPr>
          <p:nvPr>
            <p:ph type="title"/>
          </p:nvPr>
        </p:nvSpPr>
        <p:spPr>
          <a:xfrm>
            <a:off x="1263520" y="1272800"/>
            <a:ext cx="6544620" cy="4312402"/>
          </a:xfrm>
        </p:spPr>
        <p:txBody>
          <a:bodyPr vert="horz" lIns="91440" tIns="45720" rIns="91440" bIns="45720" rtlCol="0" anchor="ctr">
            <a:normAutofit/>
          </a:bodyPr>
          <a:lstStyle/>
          <a:p>
            <a:pPr algn="r">
              <a:lnSpc>
                <a:spcPct val="83000"/>
              </a:lnSpc>
            </a:pPr>
            <a:r>
              <a:rPr lang="en-US" sz="6800" cap="all" spc="-100">
                <a:solidFill>
                  <a:schemeClr val="tx1"/>
                </a:solidFill>
              </a:rPr>
              <a:t>Any other questions?</a:t>
            </a:r>
          </a:p>
        </p:txBody>
      </p:sp>
      <p:cxnSp>
        <p:nvCxnSpPr>
          <p:cNvPr id="26" name="Straight Connector 25">
            <a:extLst>
              <a:ext uri="{FF2B5EF4-FFF2-40B4-BE49-F238E27FC236}">
                <a16:creationId xmlns:a16="http://schemas.microsoft.com/office/drawing/2014/main" id="{994262BC-EE98-4BD6-82DB-4955E8DCC2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2" y="2057401"/>
            <a:ext cx="0" cy="27432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7464615"/>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bstract image">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64" name="Rectangle 5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Rectangle 6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276055" y="2350017"/>
            <a:ext cx="4775075" cy="1630906"/>
          </a:xfrm>
        </p:spPr>
        <p:txBody>
          <a:bodyPr>
            <a:noAutofit/>
          </a:bodyPr>
          <a:lstStyle/>
          <a:p>
            <a:r>
              <a:rPr lang="en-US" sz="3600" dirty="0">
                <a:solidFill>
                  <a:schemeClr val="tx1"/>
                </a:solidFill>
              </a:rPr>
              <a:t>Thank you!</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276055" y="3990546"/>
            <a:ext cx="4775075" cy="559656"/>
          </a:xfrm>
        </p:spPr>
        <p:txBody>
          <a:bodyPr>
            <a:normAutofit fontScale="92500" lnSpcReduction="20000"/>
          </a:bodyPr>
          <a:lstStyle/>
          <a:p>
            <a:r>
              <a:rPr lang="en-US" dirty="0">
                <a:solidFill>
                  <a:schemeClr val="tx1"/>
                </a:solidFill>
              </a:rPr>
              <a:t>Meredith Reitman</a:t>
            </a:r>
          </a:p>
          <a:p>
            <a:r>
              <a:rPr lang="en-US" dirty="0">
                <a:solidFill>
                  <a:schemeClr val="tx1"/>
                </a:solidFill>
              </a:rPr>
              <a:t>mreitman@reitmanresearch.com</a:t>
            </a:r>
          </a:p>
        </p:txBody>
      </p:sp>
    </p:spTree>
    <p:extLst>
      <p:ext uri="{BB962C8B-B14F-4D97-AF65-F5344CB8AC3E}">
        <p14:creationId xmlns:p14="http://schemas.microsoft.com/office/powerpoint/2010/main" val="2707086462"/>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3" name="Rectangle 12">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5" name="Group 14">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6" name="Straight Connector 15">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0" name="Rectangle 19">
            <a:extLst>
              <a:ext uri="{FF2B5EF4-FFF2-40B4-BE49-F238E27FC236}">
                <a16:creationId xmlns:a16="http://schemas.microsoft.com/office/drawing/2014/main" id="{B66F8A2C-B8CF-4B20-9A73-2ADCF63027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2" name="Rectangle 21">
            <a:extLst>
              <a:ext uri="{FF2B5EF4-FFF2-40B4-BE49-F238E27FC236}">
                <a16:creationId xmlns:a16="http://schemas.microsoft.com/office/drawing/2014/main" id="{B5DD78E9-DE0D-47AF-A0DB-F475221E3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24" name="Rectangle 23">
            <a:extLst>
              <a:ext uri="{FF2B5EF4-FFF2-40B4-BE49-F238E27FC236}">
                <a16:creationId xmlns:a16="http://schemas.microsoft.com/office/drawing/2014/main" id="{A118D329-2010-4A15-B57C-429FFAE35B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lumMod val="85000"/>
              <a:lumOff val="15000"/>
            </a:schemeClr>
          </a:solidFill>
          <a:ln w="6350" cap="sq" cmpd="sng" algn="ctr">
            <a:solidFill>
              <a:schemeClr val="tx1"/>
            </a:solidFill>
            <a:prstDash val="solid"/>
            <a:miter lim="800000"/>
          </a:ln>
          <a:effectLst/>
        </p:spPr>
      </p:sp>
      <p:sp>
        <p:nvSpPr>
          <p:cNvPr id="2" name="Title 1">
            <a:extLst>
              <a:ext uri="{FF2B5EF4-FFF2-40B4-BE49-F238E27FC236}">
                <a16:creationId xmlns:a16="http://schemas.microsoft.com/office/drawing/2014/main" id="{55587CA9-272A-4463-B035-0906DFC38E18}"/>
              </a:ext>
            </a:extLst>
          </p:cNvPr>
          <p:cNvSpPr>
            <a:spLocks noGrp="1"/>
          </p:cNvSpPr>
          <p:nvPr>
            <p:ph type="title"/>
          </p:nvPr>
        </p:nvSpPr>
        <p:spPr>
          <a:xfrm>
            <a:off x="1263520" y="1272800"/>
            <a:ext cx="6544620" cy="4312402"/>
          </a:xfrm>
        </p:spPr>
        <p:txBody>
          <a:bodyPr vert="horz" lIns="91440" tIns="45720" rIns="91440" bIns="45720" rtlCol="0" anchor="ctr">
            <a:normAutofit/>
          </a:bodyPr>
          <a:lstStyle/>
          <a:p>
            <a:pPr algn="r">
              <a:lnSpc>
                <a:spcPct val="83000"/>
              </a:lnSpc>
            </a:pPr>
            <a:r>
              <a:rPr lang="en-US" sz="6800" cap="all" spc="-100">
                <a:solidFill>
                  <a:schemeClr val="tx1"/>
                </a:solidFill>
              </a:rPr>
              <a:t>Why are we here together?</a:t>
            </a:r>
          </a:p>
        </p:txBody>
      </p:sp>
      <p:cxnSp>
        <p:nvCxnSpPr>
          <p:cNvPr id="26" name="Straight Connector 25">
            <a:extLst>
              <a:ext uri="{FF2B5EF4-FFF2-40B4-BE49-F238E27FC236}">
                <a16:creationId xmlns:a16="http://schemas.microsoft.com/office/drawing/2014/main" id="{994262BC-EE98-4BD6-82DB-4955E8DCC2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2" y="2057401"/>
            <a:ext cx="0" cy="27432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189743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3" name="Rectangle 12">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5" name="Group 14">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6" name="Straight Connector 15">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0" name="Rectangle 19">
            <a:extLst>
              <a:ext uri="{FF2B5EF4-FFF2-40B4-BE49-F238E27FC236}">
                <a16:creationId xmlns:a16="http://schemas.microsoft.com/office/drawing/2014/main" id="{B66F8A2C-B8CF-4B20-9A73-2ADCF63027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2" name="Rectangle 21">
            <a:extLst>
              <a:ext uri="{FF2B5EF4-FFF2-40B4-BE49-F238E27FC236}">
                <a16:creationId xmlns:a16="http://schemas.microsoft.com/office/drawing/2014/main" id="{B5DD78E9-DE0D-47AF-A0DB-F475221E3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24" name="Rectangle 23">
            <a:extLst>
              <a:ext uri="{FF2B5EF4-FFF2-40B4-BE49-F238E27FC236}">
                <a16:creationId xmlns:a16="http://schemas.microsoft.com/office/drawing/2014/main" id="{A118D329-2010-4A15-B57C-429FFAE35B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lumMod val="85000"/>
              <a:lumOff val="15000"/>
            </a:schemeClr>
          </a:solidFill>
          <a:ln w="6350" cap="sq" cmpd="sng" algn="ctr">
            <a:solidFill>
              <a:schemeClr val="tx1"/>
            </a:solidFill>
            <a:prstDash val="solid"/>
            <a:miter lim="800000"/>
          </a:ln>
          <a:effectLst/>
        </p:spPr>
      </p:sp>
      <p:sp>
        <p:nvSpPr>
          <p:cNvPr id="2" name="Title 1">
            <a:extLst>
              <a:ext uri="{FF2B5EF4-FFF2-40B4-BE49-F238E27FC236}">
                <a16:creationId xmlns:a16="http://schemas.microsoft.com/office/drawing/2014/main" id="{B4FA6E74-BA3C-4568-A1A8-398DDCD048F8}"/>
              </a:ext>
            </a:extLst>
          </p:cNvPr>
          <p:cNvSpPr>
            <a:spLocks noGrp="1"/>
          </p:cNvSpPr>
          <p:nvPr>
            <p:ph type="title"/>
          </p:nvPr>
        </p:nvSpPr>
        <p:spPr>
          <a:xfrm>
            <a:off x="1263520" y="1272800"/>
            <a:ext cx="6544620" cy="4312402"/>
          </a:xfrm>
        </p:spPr>
        <p:txBody>
          <a:bodyPr vert="horz" lIns="91440" tIns="45720" rIns="91440" bIns="45720" rtlCol="0" anchor="ctr">
            <a:normAutofit/>
          </a:bodyPr>
          <a:lstStyle/>
          <a:p>
            <a:pPr algn="r">
              <a:lnSpc>
                <a:spcPct val="83000"/>
              </a:lnSpc>
            </a:pPr>
            <a:r>
              <a:rPr lang="en-US" sz="6800" cap="all" spc="-100" dirty="0">
                <a:solidFill>
                  <a:schemeClr val="tx1"/>
                </a:solidFill>
              </a:rPr>
              <a:t>Assessment Plan and Report</a:t>
            </a:r>
          </a:p>
        </p:txBody>
      </p:sp>
      <p:cxnSp>
        <p:nvCxnSpPr>
          <p:cNvPr id="26" name="Straight Connector 25">
            <a:extLst>
              <a:ext uri="{FF2B5EF4-FFF2-40B4-BE49-F238E27FC236}">
                <a16:creationId xmlns:a16="http://schemas.microsoft.com/office/drawing/2014/main" id="{994262BC-EE98-4BD6-82DB-4955E8DCC2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2" y="2057401"/>
            <a:ext cx="0" cy="27432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2312888"/>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67194-1AAF-4091-A346-8277E65D0161}"/>
              </a:ext>
            </a:extLst>
          </p:cNvPr>
          <p:cNvSpPr>
            <a:spLocks noGrp="1"/>
          </p:cNvSpPr>
          <p:nvPr>
            <p:ph type="title"/>
          </p:nvPr>
        </p:nvSpPr>
        <p:spPr/>
        <p:txBody>
          <a:bodyPr/>
          <a:lstStyle/>
          <a:p>
            <a:r>
              <a:rPr lang="en-US" dirty="0"/>
              <a:t>Table 1: What did you do this year? (AES)</a:t>
            </a:r>
          </a:p>
        </p:txBody>
      </p:sp>
      <p:graphicFrame>
        <p:nvGraphicFramePr>
          <p:cNvPr id="4" name="Table 4">
            <a:extLst>
              <a:ext uri="{FF2B5EF4-FFF2-40B4-BE49-F238E27FC236}">
                <a16:creationId xmlns:a16="http://schemas.microsoft.com/office/drawing/2014/main" id="{D96E7E27-8BFF-492D-9434-30FCA9D6BD9C}"/>
              </a:ext>
            </a:extLst>
          </p:cNvPr>
          <p:cNvGraphicFramePr>
            <a:graphicFrameLocks noGrp="1"/>
          </p:cNvGraphicFramePr>
          <p:nvPr>
            <p:ph idx="1"/>
            <p:extLst>
              <p:ext uri="{D42A27DB-BD31-4B8C-83A1-F6EECF244321}">
                <p14:modId xmlns:p14="http://schemas.microsoft.com/office/powerpoint/2010/main" val="1197716932"/>
              </p:ext>
            </p:extLst>
          </p:nvPr>
        </p:nvGraphicFramePr>
        <p:xfrm>
          <a:off x="1066800" y="2254103"/>
          <a:ext cx="10058400" cy="2225040"/>
        </p:xfrm>
        <a:graphic>
          <a:graphicData uri="http://schemas.openxmlformats.org/drawingml/2006/table">
            <a:tbl>
              <a:tblPr firstRow="1" bandRow="1">
                <a:tableStyleId>{5C22544A-7EE6-4342-B048-85BDC9FD1C3A}</a:tableStyleId>
              </a:tblPr>
              <a:tblGrid>
                <a:gridCol w="2011680">
                  <a:extLst>
                    <a:ext uri="{9D8B030D-6E8A-4147-A177-3AD203B41FA5}">
                      <a16:colId xmlns:a16="http://schemas.microsoft.com/office/drawing/2014/main" val="368253086"/>
                    </a:ext>
                  </a:extLst>
                </a:gridCol>
                <a:gridCol w="2011680">
                  <a:extLst>
                    <a:ext uri="{9D8B030D-6E8A-4147-A177-3AD203B41FA5}">
                      <a16:colId xmlns:a16="http://schemas.microsoft.com/office/drawing/2014/main" val="1371794224"/>
                    </a:ext>
                  </a:extLst>
                </a:gridCol>
                <a:gridCol w="2011680">
                  <a:extLst>
                    <a:ext uri="{9D8B030D-6E8A-4147-A177-3AD203B41FA5}">
                      <a16:colId xmlns:a16="http://schemas.microsoft.com/office/drawing/2014/main" val="4279366381"/>
                    </a:ext>
                  </a:extLst>
                </a:gridCol>
                <a:gridCol w="2011680">
                  <a:extLst>
                    <a:ext uri="{9D8B030D-6E8A-4147-A177-3AD203B41FA5}">
                      <a16:colId xmlns:a16="http://schemas.microsoft.com/office/drawing/2014/main" val="1350660992"/>
                    </a:ext>
                  </a:extLst>
                </a:gridCol>
                <a:gridCol w="2011680">
                  <a:extLst>
                    <a:ext uri="{9D8B030D-6E8A-4147-A177-3AD203B41FA5}">
                      <a16:colId xmlns:a16="http://schemas.microsoft.com/office/drawing/2014/main" val="2504216812"/>
                    </a:ext>
                  </a:extLst>
                </a:gridCol>
              </a:tblGrid>
              <a:tr h="230808">
                <a:tc>
                  <a:txBody>
                    <a:bodyPr/>
                    <a:lstStyle/>
                    <a:p>
                      <a:r>
                        <a:rPr lang="en-US" sz="1600" dirty="0"/>
                        <a:t>Goal</a:t>
                      </a:r>
                    </a:p>
                  </a:txBody>
                  <a:tcPr/>
                </a:tc>
                <a:tc>
                  <a:txBody>
                    <a:bodyPr/>
                    <a:lstStyle/>
                    <a:p>
                      <a:r>
                        <a:rPr lang="en-US" sz="1600" dirty="0"/>
                        <a:t>SP Goal</a:t>
                      </a:r>
                    </a:p>
                  </a:txBody>
                  <a:tcPr/>
                </a:tc>
                <a:tc>
                  <a:txBody>
                    <a:bodyPr/>
                    <a:lstStyle/>
                    <a:p>
                      <a:r>
                        <a:rPr lang="en-US" sz="1600" dirty="0"/>
                        <a:t>Activities</a:t>
                      </a:r>
                    </a:p>
                  </a:txBody>
                  <a:tcPr/>
                </a:tc>
                <a:tc>
                  <a:txBody>
                    <a:bodyPr/>
                    <a:lstStyle/>
                    <a:p>
                      <a:r>
                        <a:rPr lang="en-US" sz="1600" dirty="0"/>
                        <a:t>Results</a:t>
                      </a:r>
                    </a:p>
                  </a:txBody>
                  <a:tcPr/>
                </a:tc>
                <a:tc>
                  <a:txBody>
                    <a:bodyPr/>
                    <a:lstStyle/>
                    <a:p>
                      <a:r>
                        <a:rPr lang="en-US" sz="1600" dirty="0"/>
                        <a:t>Proposed Action (optional)</a:t>
                      </a:r>
                    </a:p>
                  </a:txBody>
                  <a:tcPr/>
                </a:tc>
                <a:extLst>
                  <a:ext uri="{0D108BD9-81ED-4DB2-BD59-A6C34878D82A}">
                    <a16:rowId xmlns:a16="http://schemas.microsoft.com/office/drawing/2014/main" val="1225087212"/>
                  </a:ext>
                </a:extLst>
              </a:tr>
              <a:tr h="370840">
                <a:tc>
                  <a:txBody>
                    <a:bodyPr/>
                    <a:lstStyle/>
                    <a:p>
                      <a:r>
                        <a:rPr lang="en-US" sz="1600" dirty="0"/>
                        <a:t>Goal 1</a:t>
                      </a:r>
                    </a:p>
                  </a:txBody>
                  <a:tcPr/>
                </a:tc>
                <a:tc>
                  <a:txBody>
                    <a:bodyPr/>
                    <a:lstStyle/>
                    <a:p>
                      <a:r>
                        <a:rPr lang="en-US" sz="1600" dirty="0"/>
                        <a:t>(aligned goal)</a:t>
                      </a:r>
                    </a:p>
                  </a:txBody>
                  <a:tcPr/>
                </a:tc>
                <a:tc>
                  <a:txBody>
                    <a:bodyPr/>
                    <a:lstStyle/>
                    <a:p>
                      <a:r>
                        <a:rPr lang="en-US" sz="1600" dirty="0"/>
                        <a:t>Activities to address goal 1</a:t>
                      </a:r>
                    </a:p>
                  </a:txBody>
                  <a:tcPr/>
                </a:tc>
                <a:tc>
                  <a:txBody>
                    <a:bodyPr/>
                    <a:lstStyle/>
                    <a:p>
                      <a:r>
                        <a:rPr lang="en-US" sz="1600" dirty="0"/>
                        <a:t>Results from activities</a:t>
                      </a:r>
                    </a:p>
                  </a:txBody>
                  <a:tcPr/>
                </a:tc>
                <a:tc>
                  <a:txBody>
                    <a:bodyPr/>
                    <a:lstStyle/>
                    <a:p>
                      <a:r>
                        <a:rPr lang="en-US" sz="1600" dirty="0"/>
                        <a:t>Anything needed to respond to results?</a:t>
                      </a:r>
                    </a:p>
                  </a:txBody>
                  <a:tcPr/>
                </a:tc>
                <a:extLst>
                  <a:ext uri="{0D108BD9-81ED-4DB2-BD59-A6C34878D82A}">
                    <a16:rowId xmlns:a16="http://schemas.microsoft.com/office/drawing/2014/main" val="3227552246"/>
                  </a:ext>
                </a:extLst>
              </a:tr>
              <a:tr h="370840">
                <a:tc>
                  <a:txBody>
                    <a:bodyPr/>
                    <a:lstStyle/>
                    <a:p>
                      <a:r>
                        <a:rPr lang="en-US" sz="1600" dirty="0"/>
                        <a:t>Goal 2</a:t>
                      </a:r>
                    </a:p>
                  </a:txBody>
                  <a:tcPr/>
                </a:tc>
                <a:tc>
                  <a:txBody>
                    <a:bodyPr/>
                    <a:lstStyle/>
                    <a:p>
                      <a:r>
                        <a:rPr lang="en-US" sz="1600" dirty="0"/>
                        <a:t>(aligned goal)</a:t>
                      </a:r>
                    </a:p>
                  </a:txBody>
                  <a:tcPr/>
                </a:tc>
                <a:tc>
                  <a:txBody>
                    <a:bodyPr/>
                    <a:lstStyle/>
                    <a:p>
                      <a:r>
                        <a:rPr lang="en-US" sz="1600" dirty="0"/>
                        <a:t>Activities to address goal 2</a:t>
                      </a:r>
                    </a:p>
                  </a:txBody>
                  <a:tcPr/>
                </a:tc>
                <a:tc>
                  <a:txBody>
                    <a:bodyPr/>
                    <a:lstStyle/>
                    <a:p>
                      <a:r>
                        <a:rPr lang="en-US" sz="1600" dirty="0"/>
                        <a:t>Results from activities</a:t>
                      </a:r>
                    </a:p>
                  </a:txBody>
                  <a:tcPr/>
                </a:tc>
                <a:tc>
                  <a:txBody>
                    <a:bodyPr/>
                    <a:lstStyle/>
                    <a:p>
                      <a:r>
                        <a:rPr lang="en-US" sz="1600" dirty="0"/>
                        <a:t>Anything needed to respond to results?</a:t>
                      </a:r>
                    </a:p>
                  </a:txBody>
                  <a:tcPr/>
                </a:tc>
                <a:extLst>
                  <a:ext uri="{0D108BD9-81ED-4DB2-BD59-A6C34878D82A}">
                    <a16:rowId xmlns:a16="http://schemas.microsoft.com/office/drawing/2014/main" val="1772529486"/>
                  </a:ext>
                </a:extLst>
              </a:tr>
            </a:tbl>
          </a:graphicData>
        </a:graphic>
      </p:graphicFrame>
      <p:sp>
        <p:nvSpPr>
          <p:cNvPr id="6" name="TextBox 5">
            <a:extLst>
              <a:ext uri="{FF2B5EF4-FFF2-40B4-BE49-F238E27FC236}">
                <a16:creationId xmlns:a16="http://schemas.microsoft.com/office/drawing/2014/main" id="{FC5BF90C-84D1-42AD-8D09-F28BBE0D8EBC}"/>
              </a:ext>
            </a:extLst>
          </p:cNvPr>
          <p:cNvSpPr txBox="1"/>
          <p:nvPr/>
        </p:nvSpPr>
        <p:spPr>
          <a:xfrm>
            <a:off x="1066800" y="5550195"/>
            <a:ext cx="10058400" cy="369332"/>
          </a:xfrm>
          <a:prstGeom prst="rect">
            <a:avLst/>
          </a:prstGeom>
          <a:noFill/>
        </p:spPr>
        <p:txBody>
          <a:bodyPr wrap="square" rtlCol="0">
            <a:spAutoFit/>
          </a:bodyPr>
          <a:lstStyle/>
          <a:p>
            <a:r>
              <a:rPr lang="en-US" dirty="0"/>
              <a:t>Please summarize here and attach Appendix with full details</a:t>
            </a:r>
          </a:p>
        </p:txBody>
      </p:sp>
    </p:spTree>
    <p:extLst>
      <p:ext uri="{BB962C8B-B14F-4D97-AF65-F5344CB8AC3E}">
        <p14:creationId xmlns:p14="http://schemas.microsoft.com/office/powerpoint/2010/main" val="1961054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67194-1AAF-4091-A346-8277E65D0161}"/>
              </a:ext>
            </a:extLst>
          </p:cNvPr>
          <p:cNvSpPr>
            <a:spLocks noGrp="1"/>
          </p:cNvSpPr>
          <p:nvPr>
            <p:ph type="title"/>
          </p:nvPr>
        </p:nvSpPr>
        <p:spPr/>
        <p:txBody>
          <a:bodyPr/>
          <a:lstStyle/>
          <a:p>
            <a:r>
              <a:rPr lang="en-US" dirty="0"/>
              <a:t>Table 2: How did it go? (AES)</a:t>
            </a:r>
          </a:p>
        </p:txBody>
      </p:sp>
      <p:graphicFrame>
        <p:nvGraphicFramePr>
          <p:cNvPr id="4" name="Table 4">
            <a:extLst>
              <a:ext uri="{FF2B5EF4-FFF2-40B4-BE49-F238E27FC236}">
                <a16:creationId xmlns:a16="http://schemas.microsoft.com/office/drawing/2014/main" id="{D96E7E27-8BFF-492D-9434-30FCA9D6BD9C}"/>
              </a:ext>
            </a:extLst>
          </p:cNvPr>
          <p:cNvGraphicFramePr>
            <a:graphicFrameLocks noGrp="1"/>
          </p:cNvGraphicFramePr>
          <p:nvPr>
            <p:ph idx="1"/>
            <p:extLst>
              <p:ext uri="{D42A27DB-BD31-4B8C-83A1-F6EECF244321}">
                <p14:modId xmlns:p14="http://schemas.microsoft.com/office/powerpoint/2010/main" val="461413337"/>
              </p:ext>
            </p:extLst>
          </p:nvPr>
        </p:nvGraphicFramePr>
        <p:xfrm>
          <a:off x="1066800" y="2254103"/>
          <a:ext cx="10058400" cy="1158240"/>
        </p:xfrm>
        <a:graphic>
          <a:graphicData uri="http://schemas.openxmlformats.org/drawingml/2006/table">
            <a:tbl>
              <a:tblPr firstRow="1" bandRow="1">
                <a:tableStyleId>{5C22544A-7EE6-4342-B048-85BDC9FD1C3A}</a:tableStyleId>
              </a:tblPr>
              <a:tblGrid>
                <a:gridCol w="2011680">
                  <a:extLst>
                    <a:ext uri="{9D8B030D-6E8A-4147-A177-3AD203B41FA5}">
                      <a16:colId xmlns:a16="http://schemas.microsoft.com/office/drawing/2014/main" val="368253086"/>
                    </a:ext>
                  </a:extLst>
                </a:gridCol>
                <a:gridCol w="2011680">
                  <a:extLst>
                    <a:ext uri="{9D8B030D-6E8A-4147-A177-3AD203B41FA5}">
                      <a16:colId xmlns:a16="http://schemas.microsoft.com/office/drawing/2014/main" val="1371794224"/>
                    </a:ext>
                  </a:extLst>
                </a:gridCol>
                <a:gridCol w="2011680">
                  <a:extLst>
                    <a:ext uri="{9D8B030D-6E8A-4147-A177-3AD203B41FA5}">
                      <a16:colId xmlns:a16="http://schemas.microsoft.com/office/drawing/2014/main" val="4279366381"/>
                    </a:ext>
                  </a:extLst>
                </a:gridCol>
                <a:gridCol w="2011680">
                  <a:extLst>
                    <a:ext uri="{9D8B030D-6E8A-4147-A177-3AD203B41FA5}">
                      <a16:colId xmlns:a16="http://schemas.microsoft.com/office/drawing/2014/main" val="1350660992"/>
                    </a:ext>
                  </a:extLst>
                </a:gridCol>
                <a:gridCol w="2011680">
                  <a:extLst>
                    <a:ext uri="{9D8B030D-6E8A-4147-A177-3AD203B41FA5}">
                      <a16:colId xmlns:a16="http://schemas.microsoft.com/office/drawing/2014/main" val="3755302568"/>
                    </a:ext>
                  </a:extLst>
                </a:gridCol>
              </a:tblGrid>
              <a:tr h="230808">
                <a:tc>
                  <a:txBody>
                    <a:bodyPr/>
                    <a:lstStyle/>
                    <a:p>
                      <a:r>
                        <a:rPr lang="en-US" sz="1600" dirty="0"/>
                        <a:t>Support/Learning Outcome</a:t>
                      </a:r>
                    </a:p>
                  </a:txBody>
                  <a:tcPr marL="78134" marR="78134"/>
                </a:tc>
                <a:tc>
                  <a:txBody>
                    <a:bodyPr/>
                    <a:lstStyle/>
                    <a:p>
                      <a:r>
                        <a:rPr lang="en-US" sz="1600" dirty="0"/>
                        <a:t>ILO or SP Goal</a:t>
                      </a:r>
                    </a:p>
                  </a:txBody>
                  <a:tcPr marL="78134" marR="78134"/>
                </a:tc>
                <a:tc>
                  <a:txBody>
                    <a:bodyPr/>
                    <a:lstStyle/>
                    <a:p>
                      <a:r>
                        <a:rPr lang="en-US" sz="1600" dirty="0"/>
                        <a:t>Method of Assessment</a:t>
                      </a:r>
                    </a:p>
                  </a:txBody>
                  <a:tcPr marL="78134" marR="78134"/>
                </a:tc>
                <a:tc>
                  <a:txBody>
                    <a:bodyPr/>
                    <a:lstStyle/>
                    <a:p>
                      <a:r>
                        <a:rPr lang="en-US" sz="1600" dirty="0"/>
                        <a:t>Findings</a:t>
                      </a:r>
                    </a:p>
                  </a:txBody>
                  <a:tcPr marL="78134" marR="78134"/>
                </a:tc>
                <a:tc>
                  <a:txBody>
                    <a:bodyPr/>
                    <a:lstStyle/>
                    <a:p>
                      <a:r>
                        <a:rPr lang="en-US" sz="1600" dirty="0"/>
                        <a:t>Proposed Action</a:t>
                      </a:r>
                    </a:p>
                  </a:txBody>
                  <a:tcPr marL="78134" marR="78134"/>
                </a:tc>
                <a:extLst>
                  <a:ext uri="{0D108BD9-81ED-4DB2-BD59-A6C34878D82A}">
                    <a16:rowId xmlns:a16="http://schemas.microsoft.com/office/drawing/2014/main" val="1225087212"/>
                  </a:ext>
                </a:extLst>
              </a:tr>
              <a:tr h="370840">
                <a:tc>
                  <a:txBody>
                    <a:bodyPr/>
                    <a:lstStyle/>
                    <a:p>
                      <a:r>
                        <a:rPr lang="en-US" sz="1600" dirty="0"/>
                        <a:t>Outcome 1</a:t>
                      </a:r>
                    </a:p>
                  </a:txBody>
                  <a:tcPr/>
                </a:tc>
                <a:tc>
                  <a:txBody>
                    <a:bodyPr/>
                    <a:lstStyle/>
                    <a:p>
                      <a:r>
                        <a:rPr lang="en-US" sz="1600" dirty="0"/>
                        <a:t>(aligned outcome/ goal)</a:t>
                      </a:r>
                    </a:p>
                  </a:txBody>
                  <a:tcPr/>
                </a:tc>
                <a:tc>
                  <a:txBody>
                    <a:bodyPr/>
                    <a:lstStyle/>
                    <a:p>
                      <a:r>
                        <a:rPr lang="en-US" sz="1600" dirty="0"/>
                        <a:t>Activities to address outcome 1</a:t>
                      </a:r>
                    </a:p>
                  </a:txBody>
                  <a:tcPr/>
                </a:tc>
                <a:tc>
                  <a:txBody>
                    <a:bodyPr/>
                    <a:lstStyle/>
                    <a:p>
                      <a:r>
                        <a:rPr lang="en-US" sz="1600" dirty="0"/>
                        <a:t>Results from activities</a:t>
                      </a:r>
                    </a:p>
                  </a:txBody>
                  <a:tcPr/>
                </a:tc>
                <a:tc>
                  <a:txBody>
                    <a:bodyPr/>
                    <a:lstStyle/>
                    <a:p>
                      <a:r>
                        <a:rPr lang="en-US" sz="1600" dirty="0"/>
                        <a:t>Actions to respond to findings</a:t>
                      </a:r>
                    </a:p>
                  </a:txBody>
                  <a:tcPr/>
                </a:tc>
                <a:extLst>
                  <a:ext uri="{0D108BD9-81ED-4DB2-BD59-A6C34878D82A}">
                    <a16:rowId xmlns:a16="http://schemas.microsoft.com/office/drawing/2014/main" val="3227552246"/>
                  </a:ext>
                </a:extLst>
              </a:tr>
            </a:tbl>
          </a:graphicData>
        </a:graphic>
      </p:graphicFrame>
      <p:sp>
        <p:nvSpPr>
          <p:cNvPr id="6" name="TextBox 5">
            <a:extLst>
              <a:ext uri="{FF2B5EF4-FFF2-40B4-BE49-F238E27FC236}">
                <a16:creationId xmlns:a16="http://schemas.microsoft.com/office/drawing/2014/main" id="{40757D5A-B24B-4EC6-BE6F-F4A3B960E271}"/>
              </a:ext>
            </a:extLst>
          </p:cNvPr>
          <p:cNvSpPr txBox="1"/>
          <p:nvPr/>
        </p:nvSpPr>
        <p:spPr>
          <a:xfrm>
            <a:off x="1066800" y="5124893"/>
            <a:ext cx="10058400" cy="369332"/>
          </a:xfrm>
          <a:prstGeom prst="rect">
            <a:avLst/>
          </a:prstGeom>
          <a:noFill/>
        </p:spPr>
        <p:txBody>
          <a:bodyPr wrap="square" rtlCol="0">
            <a:spAutoFit/>
          </a:bodyPr>
          <a:lstStyle/>
          <a:p>
            <a:r>
              <a:rPr lang="en-US" dirty="0"/>
              <a:t>Please summarize an assessment of one support or learning outcome</a:t>
            </a:r>
          </a:p>
        </p:txBody>
      </p:sp>
      <p:pic>
        <p:nvPicPr>
          <p:cNvPr id="5" name="Graphic 4" descr="Shooting star">
            <a:extLst>
              <a:ext uri="{FF2B5EF4-FFF2-40B4-BE49-F238E27FC236}">
                <a16:creationId xmlns:a16="http://schemas.microsoft.com/office/drawing/2014/main" id="{ABA8BB9A-3568-4380-8943-B12F9D6763A6}"/>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8784336" y="871194"/>
            <a:ext cx="914400" cy="914400"/>
          </a:xfrm>
          <a:prstGeom prst="rect">
            <a:avLst/>
          </a:prstGeom>
        </p:spPr>
      </p:pic>
    </p:spTree>
    <p:extLst>
      <p:ext uri="{BB962C8B-B14F-4D97-AF65-F5344CB8AC3E}">
        <p14:creationId xmlns:p14="http://schemas.microsoft.com/office/powerpoint/2010/main" val="42120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67194-1AAF-4091-A346-8277E65D0161}"/>
              </a:ext>
            </a:extLst>
          </p:cNvPr>
          <p:cNvSpPr>
            <a:spLocks noGrp="1"/>
          </p:cNvSpPr>
          <p:nvPr>
            <p:ph type="title"/>
          </p:nvPr>
        </p:nvSpPr>
        <p:spPr/>
        <p:txBody>
          <a:bodyPr/>
          <a:lstStyle/>
          <a:p>
            <a:r>
              <a:rPr lang="en-US" dirty="0"/>
              <a:t>Table 3: What do you need?</a:t>
            </a:r>
          </a:p>
        </p:txBody>
      </p:sp>
      <p:graphicFrame>
        <p:nvGraphicFramePr>
          <p:cNvPr id="4" name="Table 4">
            <a:extLst>
              <a:ext uri="{FF2B5EF4-FFF2-40B4-BE49-F238E27FC236}">
                <a16:creationId xmlns:a16="http://schemas.microsoft.com/office/drawing/2014/main" id="{D96E7E27-8BFF-492D-9434-30FCA9D6BD9C}"/>
              </a:ext>
            </a:extLst>
          </p:cNvPr>
          <p:cNvGraphicFramePr>
            <a:graphicFrameLocks noGrp="1"/>
          </p:cNvGraphicFramePr>
          <p:nvPr>
            <p:ph idx="1"/>
          </p:nvPr>
        </p:nvGraphicFramePr>
        <p:xfrm>
          <a:off x="1066800" y="2254103"/>
          <a:ext cx="10058400" cy="1005840"/>
        </p:xfrm>
        <a:graphic>
          <a:graphicData uri="http://schemas.openxmlformats.org/drawingml/2006/table">
            <a:tbl>
              <a:tblPr firstRow="1" bandRow="1">
                <a:tableStyleId>{5C22544A-7EE6-4342-B048-85BDC9FD1C3A}</a:tableStyleId>
              </a:tblPr>
              <a:tblGrid>
                <a:gridCol w="2537637">
                  <a:extLst>
                    <a:ext uri="{9D8B030D-6E8A-4147-A177-3AD203B41FA5}">
                      <a16:colId xmlns:a16="http://schemas.microsoft.com/office/drawing/2014/main" val="368253086"/>
                    </a:ext>
                  </a:extLst>
                </a:gridCol>
                <a:gridCol w="7520763">
                  <a:extLst>
                    <a:ext uri="{9D8B030D-6E8A-4147-A177-3AD203B41FA5}">
                      <a16:colId xmlns:a16="http://schemas.microsoft.com/office/drawing/2014/main" val="1371794224"/>
                    </a:ext>
                  </a:extLst>
                </a:gridCol>
              </a:tblGrid>
              <a:tr h="230808">
                <a:tc>
                  <a:txBody>
                    <a:bodyPr/>
                    <a:lstStyle/>
                    <a:p>
                      <a:r>
                        <a:rPr lang="en-US" dirty="0"/>
                        <a:t>Proposed Action</a:t>
                      </a:r>
                    </a:p>
                  </a:txBody>
                  <a:tcPr marL="78134" marR="78134"/>
                </a:tc>
                <a:tc>
                  <a:txBody>
                    <a:bodyPr/>
                    <a:lstStyle/>
                    <a:p>
                      <a:r>
                        <a:rPr lang="en-US" dirty="0"/>
                        <a:t>Resources or Support</a:t>
                      </a:r>
                    </a:p>
                  </a:txBody>
                  <a:tcPr marL="78134" marR="78134"/>
                </a:tc>
                <a:extLst>
                  <a:ext uri="{0D108BD9-81ED-4DB2-BD59-A6C34878D82A}">
                    <a16:rowId xmlns:a16="http://schemas.microsoft.com/office/drawing/2014/main" val="1225087212"/>
                  </a:ext>
                </a:extLst>
              </a:tr>
              <a:tr h="370840">
                <a:tc>
                  <a:txBody>
                    <a:bodyPr/>
                    <a:lstStyle/>
                    <a:p>
                      <a:r>
                        <a:rPr lang="en-US" dirty="0"/>
                        <a:t>Action proposed earlier</a:t>
                      </a:r>
                    </a:p>
                  </a:txBody>
                  <a:tcPr/>
                </a:tc>
                <a:tc>
                  <a:txBody>
                    <a:bodyPr/>
                    <a:lstStyle/>
                    <a:p>
                      <a:r>
                        <a:rPr lang="en-US" dirty="0"/>
                        <a:t>Facilities, Personnel, Funding</a:t>
                      </a:r>
                    </a:p>
                  </a:txBody>
                  <a:tcPr/>
                </a:tc>
                <a:extLst>
                  <a:ext uri="{0D108BD9-81ED-4DB2-BD59-A6C34878D82A}">
                    <a16:rowId xmlns:a16="http://schemas.microsoft.com/office/drawing/2014/main" val="3227552246"/>
                  </a:ext>
                </a:extLst>
              </a:tr>
            </a:tbl>
          </a:graphicData>
        </a:graphic>
      </p:graphicFrame>
    </p:spTree>
    <p:extLst>
      <p:ext uri="{BB962C8B-B14F-4D97-AF65-F5344CB8AC3E}">
        <p14:creationId xmlns:p14="http://schemas.microsoft.com/office/powerpoint/2010/main" val="4099951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8406A-8C6D-4C9B-BD62-2D57E26D0532}"/>
              </a:ext>
            </a:extLst>
          </p:cNvPr>
          <p:cNvSpPr>
            <a:spLocks noGrp="1"/>
          </p:cNvSpPr>
          <p:nvPr>
            <p:ph type="title"/>
          </p:nvPr>
        </p:nvSpPr>
        <p:spPr/>
        <p:txBody>
          <a:bodyPr/>
          <a:lstStyle/>
          <a:p>
            <a:r>
              <a:rPr lang="en-US" dirty="0"/>
              <a:t>Additional Commentary</a:t>
            </a:r>
          </a:p>
        </p:txBody>
      </p:sp>
      <p:sp>
        <p:nvSpPr>
          <p:cNvPr id="6" name="Title 1">
            <a:extLst>
              <a:ext uri="{FF2B5EF4-FFF2-40B4-BE49-F238E27FC236}">
                <a16:creationId xmlns:a16="http://schemas.microsoft.com/office/drawing/2014/main" id="{87903480-222D-4A27-A6CB-BC2A5178B593}"/>
              </a:ext>
            </a:extLst>
          </p:cNvPr>
          <p:cNvSpPr txBox="1">
            <a:spLocks/>
          </p:cNvSpPr>
          <p:nvPr/>
        </p:nvSpPr>
        <p:spPr>
          <a:xfrm>
            <a:off x="1066800" y="1617954"/>
            <a:ext cx="10058400" cy="1371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r>
              <a:rPr lang="en-US" dirty="0"/>
              <a:t>Appendices</a:t>
            </a:r>
          </a:p>
        </p:txBody>
      </p:sp>
    </p:spTree>
    <p:extLst>
      <p:ext uri="{BB962C8B-B14F-4D97-AF65-F5344CB8AC3E}">
        <p14:creationId xmlns:p14="http://schemas.microsoft.com/office/powerpoint/2010/main" val="1177393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5EDF7B9-9E94-4673-9D85-8BE94A0C072A}"/>
              </a:ext>
            </a:extLst>
          </p:cNvPr>
          <p:cNvSpPr/>
          <p:nvPr/>
        </p:nvSpPr>
        <p:spPr>
          <a:xfrm>
            <a:off x="5093208" y="2033413"/>
            <a:ext cx="6031992" cy="305821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3B27DBF5-F32F-4173-B36E-0E350A071C9C}"/>
              </a:ext>
            </a:extLst>
          </p:cNvPr>
          <p:cNvSpPr/>
          <p:nvPr/>
        </p:nvSpPr>
        <p:spPr>
          <a:xfrm>
            <a:off x="1066800" y="2043205"/>
            <a:ext cx="6031992" cy="3058213"/>
          </a:xfrm>
          <a:prstGeom prst="rect">
            <a:avLst/>
          </a:prstGeom>
          <a:solidFill>
            <a:schemeClr val="accent2"/>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E67194-1AAF-4091-A346-8277E65D0161}"/>
              </a:ext>
            </a:extLst>
          </p:cNvPr>
          <p:cNvSpPr>
            <a:spLocks noGrp="1"/>
          </p:cNvSpPr>
          <p:nvPr>
            <p:ph type="title"/>
          </p:nvPr>
        </p:nvSpPr>
        <p:spPr/>
        <p:txBody>
          <a:bodyPr/>
          <a:lstStyle/>
          <a:p>
            <a:r>
              <a:rPr lang="en-US" dirty="0"/>
              <a:t>Table 2: How did it go? (AES)</a:t>
            </a:r>
          </a:p>
        </p:txBody>
      </p:sp>
      <p:graphicFrame>
        <p:nvGraphicFramePr>
          <p:cNvPr id="4" name="Table 4">
            <a:extLst>
              <a:ext uri="{FF2B5EF4-FFF2-40B4-BE49-F238E27FC236}">
                <a16:creationId xmlns:a16="http://schemas.microsoft.com/office/drawing/2014/main" id="{D96E7E27-8BFF-492D-9434-30FCA9D6BD9C}"/>
              </a:ext>
            </a:extLst>
          </p:cNvPr>
          <p:cNvGraphicFramePr>
            <a:graphicFrameLocks noGrp="1"/>
          </p:cNvGraphicFramePr>
          <p:nvPr>
            <p:ph idx="1"/>
            <p:extLst>
              <p:ext uri="{D42A27DB-BD31-4B8C-83A1-F6EECF244321}">
                <p14:modId xmlns:p14="http://schemas.microsoft.com/office/powerpoint/2010/main" val="1342420222"/>
              </p:ext>
            </p:extLst>
          </p:nvPr>
        </p:nvGraphicFramePr>
        <p:xfrm>
          <a:off x="1066800" y="2254103"/>
          <a:ext cx="10058400" cy="2616835"/>
        </p:xfrm>
        <a:graphic>
          <a:graphicData uri="http://schemas.openxmlformats.org/drawingml/2006/table">
            <a:tbl>
              <a:tblPr firstRow="1" bandRow="1">
                <a:tableStyleId>{5C22544A-7EE6-4342-B048-85BDC9FD1C3A}</a:tableStyleId>
              </a:tblPr>
              <a:tblGrid>
                <a:gridCol w="2011680">
                  <a:extLst>
                    <a:ext uri="{9D8B030D-6E8A-4147-A177-3AD203B41FA5}">
                      <a16:colId xmlns:a16="http://schemas.microsoft.com/office/drawing/2014/main" val="368253086"/>
                    </a:ext>
                  </a:extLst>
                </a:gridCol>
                <a:gridCol w="2011680">
                  <a:extLst>
                    <a:ext uri="{9D8B030D-6E8A-4147-A177-3AD203B41FA5}">
                      <a16:colId xmlns:a16="http://schemas.microsoft.com/office/drawing/2014/main" val="1371794224"/>
                    </a:ext>
                  </a:extLst>
                </a:gridCol>
                <a:gridCol w="2011680">
                  <a:extLst>
                    <a:ext uri="{9D8B030D-6E8A-4147-A177-3AD203B41FA5}">
                      <a16:colId xmlns:a16="http://schemas.microsoft.com/office/drawing/2014/main" val="4279366381"/>
                    </a:ext>
                  </a:extLst>
                </a:gridCol>
                <a:gridCol w="2011680">
                  <a:extLst>
                    <a:ext uri="{9D8B030D-6E8A-4147-A177-3AD203B41FA5}">
                      <a16:colId xmlns:a16="http://schemas.microsoft.com/office/drawing/2014/main" val="1350660992"/>
                    </a:ext>
                  </a:extLst>
                </a:gridCol>
                <a:gridCol w="2011680">
                  <a:extLst>
                    <a:ext uri="{9D8B030D-6E8A-4147-A177-3AD203B41FA5}">
                      <a16:colId xmlns:a16="http://schemas.microsoft.com/office/drawing/2014/main" val="3755302568"/>
                    </a:ext>
                  </a:extLst>
                </a:gridCol>
              </a:tblGrid>
              <a:tr h="230808">
                <a:tc>
                  <a:txBody>
                    <a:bodyPr/>
                    <a:lstStyle/>
                    <a:p>
                      <a:r>
                        <a:rPr lang="en-US" sz="1600" dirty="0"/>
                        <a:t>Support/Learning Outcome</a:t>
                      </a:r>
                    </a:p>
                  </a:txBody>
                  <a:tcPr marL="78134" marR="78134"/>
                </a:tc>
                <a:tc>
                  <a:txBody>
                    <a:bodyPr/>
                    <a:lstStyle/>
                    <a:p>
                      <a:r>
                        <a:rPr lang="en-US" sz="1600" dirty="0"/>
                        <a:t>ILO or SP Goal</a:t>
                      </a:r>
                    </a:p>
                  </a:txBody>
                  <a:tcPr marL="78134" marR="78134"/>
                </a:tc>
                <a:tc>
                  <a:txBody>
                    <a:bodyPr/>
                    <a:lstStyle/>
                    <a:p>
                      <a:r>
                        <a:rPr lang="en-US" sz="1600" dirty="0"/>
                        <a:t>Method of Assessment</a:t>
                      </a:r>
                    </a:p>
                  </a:txBody>
                  <a:tcPr marL="78134" marR="78134"/>
                </a:tc>
                <a:tc>
                  <a:txBody>
                    <a:bodyPr/>
                    <a:lstStyle/>
                    <a:p>
                      <a:r>
                        <a:rPr lang="en-US" sz="1600" dirty="0"/>
                        <a:t>Findings</a:t>
                      </a:r>
                    </a:p>
                  </a:txBody>
                  <a:tcPr marL="78134" marR="78134"/>
                </a:tc>
                <a:tc>
                  <a:txBody>
                    <a:bodyPr/>
                    <a:lstStyle/>
                    <a:p>
                      <a:r>
                        <a:rPr lang="en-US" sz="1600" dirty="0"/>
                        <a:t>Proposed Action</a:t>
                      </a:r>
                    </a:p>
                  </a:txBody>
                  <a:tcPr marL="78134" marR="78134"/>
                </a:tc>
                <a:extLst>
                  <a:ext uri="{0D108BD9-81ED-4DB2-BD59-A6C34878D82A}">
                    <a16:rowId xmlns:a16="http://schemas.microsoft.com/office/drawing/2014/main" val="1225087212"/>
                  </a:ext>
                </a:extLst>
              </a:tr>
              <a:tr h="370840">
                <a:tc>
                  <a:txBody>
                    <a:bodyPr/>
                    <a:lstStyle/>
                    <a:p>
                      <a:r>
                        <a:rPr lang="en-US" sz="1800" kern="1200" dirty="0">
                          <a:solidFill>
                            <a:schemeClr val="dk1"/>
                          </a:solidFill>
                          <a:effectLst/>
                          <a:latin typeface="+mn-lt"/>
                          <a:ea typeface="+mn-ea"/>
                          <a:cs typeface="+mn-cs"/>
                        </a:rPr>
                        <a:t>Outcome describes a specific impact of an activity in Table 1</a:t>
                      </a:r>
                      <a:endParaRPr lang="en-US" sz="1600" dirty="0"/>
                    </a:p>
                  </a:txBody>
                  <a:tcPr/>
                </a:tc>
                <a:tc>
                  <a:txBody>
                    <a:bodyPr/>
                    <a:lstStyle/>
                    <a:p>
                      <a:r>
                        <a:rPr lang="en-US" sz="1800" kern="1200" dirty="0">
                          <a:solidFill>
                            <a:schemeClr val="dk1"/>
                          </a:solidFill>
                          <a:effectLst/>
                          <a:latin typeface="+mn-lt"/>
                          <a:ea typeface="+mn-ea"/>
                          <a:cs typeface="+mn-cs"/>
                        </a:rPr>
                        <a:t>Outcome is aligned with an ILO or the Strategic Plan in a meaningful way.</a:t>
                      </a:r>
                      <a:endParaRPr lang="en-US" sz="1600" dirty="0"/>
                    </a:p>
                  </a:txBody>
                  <a:tcPr/>
                </a:tc>
                <a:tc>
                  <a:txBody>
                    <a:bodyPr/>
                    <a:lstStyle/>
                    <a:p>
                      <a:pPr marL="0" marR="0">
                        <a:lnSpc>
                          <a:spcPct val="107000"/>
                        </a:lnSpc>
                        <a:spcBef>
                          <a:spcPts val="0"/>
                        </a:spcBef>
                        <a:spcAft>
                          <a:spcPts val="0"/>
                        </a:spcAft>
                      </a:pPr>
                      <a:r>
                        <a:rPr lang="en-US" sz="1800" dirty="0">
                          <a:effectLst/>
                          <a:latin typeface="Avenir Next LT Pro" panose="020B0504020202020204" pitchFamily="34" charset="0"/>
                          <a:ea typeface="Times New Roman" panose="02020603050405020304" pitchFamily="18" charset="0"/>
                          <a:cs typeface="Times New Roman" panose="02020603050405020304" pitchFamily="18" charset="0"/>
                        </a:rPr>
                        <a:t>Methods are present and utilize best practices to explore whether outcome has been achieved.</a:t>
                      </a:r>
                    </a:p>
                  </a:txBody>
                  <a:tcPr marL="68580" marR="68580" marT="0" marB="0"/>
                </a:tc>
                <a:tc>
                  <a:txBody>
                    <a:bodyPr/>
                    <a:lstStyle/>
                    <a:p>
                      <a:r>
                        <a:rPr lang="en-US" sz="1800" kern="1200" dirty="0">
                          <a:solidFill>
                            <a:schemeClr val="dk1"/>
                          </a:solidFill>
                          <a:effectLst/>
                          <a:latin typeface="+mn-lt"/>
                          <a:ea typeface="+mn-ea"/>
                          <a:cs typeface="+mn-cs"/>
                        </a:rPr>
                        <a:t>Findings clearly state the results from assessment methods.</a:t>
                      </a:r>
                      <a:endParaRPr lang="en-US" sz="1600" dirty="0"/>
                    </a:p>
                  </a:txBody>
                  <a:tcPr/>
                </a:tc>
                <a:tc>
                  <a:txBody>
                    <a:bodyPr/>
                    <a:lstStyle/>
                    <a:p>
                      <a:r>
                        <a:rPr lang="en-US" sz="1800" kern="1200" dirty="0">
                          <a:solidFill>
                            <a:schemeClr val="dk1"/>
                          </a:solidFill>
                          <a:effectLst/>
                          <a:latin typeface="+mn-lt"/>
                          <a:ea typeface="+mn-ea"/>
                          <a:cs typeface="+mn-cs"/>
                        </a:rPr>
                        <a:t>Actions respond to results and consist of clear next steps. </a:t>
                      </a:r>
                      <a:endParaRPr lang="en-US" sz="1600" dirty="0"/>
                    </a:p>
                  </a:txBody>
                  <a:tcPr/>
                </a:tc>
                <a:extLst>
                  <a:ext uri="{0D108BD9-81ED-4DB2-BD59-A6C34878D82A}">
                    <a16:rowId xmlns:a16="http://schemas.microsoft.com/office/drawing/2014/main" val="3227552246"/>
                  </a:ext>
                </a:extLst>
              </a:tr>
            </a:tbl>
          </a:graphicData>
        </a:graphic>
      </p:graphicFrame>
      <p:pic>
        <p:nvPicPr>
          <p:cNvPr id="5" name="Graphic 4" descr="Shooting star">
            <a:extLst>
              <a:ext uri="{FF2B5EF4-FFF2-40B4-BE49-F238E27FC236}">
                <a16:creationId xmlns:a16="http://schemas.microsoft.com/office/drawing/2014/main" id="{ABA8BB9A-3568-4380-8943-B12F9D6763A6}"/>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8784336" y="871194"/>
            <a:ext cx="914400" cy="914400"/>
          </a:xfrm>
          <a:prstGeom prst="rect">
            <a:avLst/>
          </a:prstGeom>
        </p:spPr>
      </p:pic>
    </p:spTree>
    <p:extLst>
      <p:ext uri="{BB962C8B-B14F-4D97-AF65-F5344CB8AC3E}">
        <p14:creationId xmlns:p14="http://schemas.microsoft.com/office/powerpoint/2010/main" val="124110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09D6CD28-D147-4DC0-A5FF-335351C7D0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235D159-CFB7-44ED-953C-F0B3F46F5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3190" y="4254637"/>
            <a:ext cx="11281609" cy="2146164"/>
          </a:xfrm>
          <a:prstGeom prst="rect">
            <a:avLst/>
          </a:prstGeom>
          <a:solidFill>
            <a:schemeClr val="accent1"/>
          </a:solidFill>
          <a:ln w="6350" cap="flat" cmpd="sng" algn="ctr">
            <a:noFill/>
            <a:prstDash val="solid"/>
          </a:ln>
          <a:effectLst>
            <a:outerShdw blurRad="50800" algn="ctr" rotWithShape="0">
              <a:prstClr val="black">
                <a:alpha val="66000"/>
              </a:prstClr>
            </a:outerShdw>
            <a:softEdge rad="0"/>
          </a:effectLst>
        </p:spPr>
      </p:sp>
      <p:sp>
        <p:nvSpPr>
          <p:cNvPr id="22" name="Rectangle 21">
            <a:extLst>
              <a:ext uri="{FF2B5EF4-FFF2-40B4-BE49-F238E27FC236}">
                <a16:creationId xmlns:a16="http://schemas.microsoft.com/office/drawing/2014/main" id="{BEFDD8FB-476D-4B1F-BFAA-B614F2F4F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38" y="4417891"/>
            <a:ext cx="10954512" cy="1819656"/>
          </a:xfrm>
          <a:prstGeom prst="rect">
            <a:avLst/>
          </a:prstGeom>
          <a:noFill/>
          <a:ln w="6350" cap="sq" cmpd="sng" algn="ctr">
            <a:solidFill>
              <a:srgbClr val="FFFFFF"/>
            </a:solidFill>
            <a:prstDash val="solid"/>
            <a:miter lim="800000"/>
          </a:ln>
          <a:effectLst/>
        </p:spPr>
      </p:sp>
      <p:sp>
        <p:nvSpPr>
          <p:cNvPr id="2" name="Title 1">
            <a:extLst>
              <a:ext uri="{FF2B5EF4-FFF2-40B4-BE49-F238E27FC236}">
                <a16:creationId xmlns:a16="http://schemas.microsoft.com/office/drawing/2014/main" id="{76331AF9-12A1-4E73-BFDD-BB0C9EC41EAC}"/>
              </a:ext>
            </a:extLst>
          </p:cNvPr>
          <p:cNvSpPr>
            <a:spLocks noGrp="1"/>
          </p:cNvSpPr>
          <p:nvPr>
            <p:ph type="title"/>
          </p:nvPr>
        </p:nvSpPr>
        <p:spPr>
          <a:xfrm>
            <a:off x="922351" y="4619708"/>
            <a:ext cx="10347298" cy="1273092"/>
          </a:xfrm>
        </p:spPr>
        <p:txBody>
          <a:bodyPr>
            <a:normAutofit/>
          </a:bodyPr>
          <a:lstStyle/>
          <a:p>
            <a:pPr algn="ctr"/>
            <a:r>
              <a:rPr lang="en-US">
                <a:solidFill>
                  <a:srgbClr val="FFFFFF"/>
                </a:solidFill>
              </a:rPr>
              <a:t>Methods of Assessment</a:t>
            </a:r>
          </a:p>
        </p:txBody>
      </p:sp>
      <p:graphicFrame>
        <p:nvGraphicFramePr>
          <p:cNvPr id="5" name="Content Placeholder 2">
            <a:extLst>
              <a:ext uri="{FF2B5EF4-FFF2-40B4-BE49-F238E27FC236}">
                <a16:creationId xmlns:a16="http://schemas.microsoft.com/office/drawing/2014/main" id="{5ECD3953-B14B-4BD1-95CE-87C674BFCD41}"/>
              </a:ext>
            </a:extLst>
          </p:cNvPr>
          <p:cNvGraphicFramePr>
            <a:graphicFrameLocks noGrp="1"/>
          </p:cNvGraphicFramePr>
          <p:nvPr>
            <p:ph idx="1"/>
            <p:extLst>
              <p:ext uri="{D42A27DB-BD31-4B8C-83A1-F6EECF244321}">
                <p14:modId xmlns:p14="http://schemas.microsoft.com/office/powerpoint/2010/main" val="3952890842"/>
              </p:ext>
            </p:extLst>
          </p:nvPr>
        </p:nvGraphicFramePr>
        <p:xfrm>
          <a:off x="1473200" y="990600"/>
          <a:ext cx="9245600" cy="28068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887921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34A532A-EA0D-41F9-B458-AF9358EF2F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92E9E5-79AF-4029-8FCA-9C327D54FD8F}">
  <ds:schemaRefs>
    <ds:schemaRef ds:uri="http://schemas.microsoft.com/office/2006/documentManagement/types"/>
    <ds:schemaRef ds:uri="http://schemas.openxmlformats.org/package/2006/metadata/core-properties"/>
    <ds:schemaRef ds:uri="http://purl.org/dc/terms/"/>
    <ds:schemaRef ds:uri="71af3243-3dd4-4a8d-8c0d-dd76da1f02a5"/>
    <ds:schemaRef ds:uri="http://schemas.microsoft.com/office/2006/metadata/properties"/>
    <ds:schemaRef ds:uri="http://www.w3.org/XML/1998/namespace"/>
    <ds:schemaRef ds:uri="http://purl.org/dc/elements/1.1/"/>
    <ds:schemaRef ds:uri="http://schemas.microsoft.com/office/infopath/2007/PartnerControls"/>
    <ds:schemaRef ds:uri="16c05727-aa75-4e4a-9b5f-8a80a1165891"/>
    <ds:schemaRef ds:uri="http://purl.org/dc/dcmitype/"/>
  </ds:schemaRefs>
</ds:datastoreItem>
</file>

<file path=customXml/itemProps3.xml><?xml version="1.0" encoding="utf-8"?>
<ds:datastoreItem xmlns:ds="http://schemas.openxmlformats.org/officeDocument/2006/customXml" ds:itemID="{659927E4-E194-47BE-91C2-B87D50CF51D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389</TotalTime>
  <Words>889</Words>
  <Application>Microsoft Office PowerPoint</Application>
  <PresentationFormat>Widescreen</PresentationFormat>
  <Paragraphs>116</Paragraphs>
  <Slides>16</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Avenir Next LT Pro</vt:lpstr>
      <vt:lpstr>Avenir Next LT Pro Light</vt:lpstr>
      <vt:lpstr>Calibri</vt:lpstr>
      <vt:lpstr>Garamond</vt:lpstr>
      <vt:lpstr>Times New Roman</vt:lpstr>
      <vt:lpstr>SavonVTI</vt:lpstr>
      <vt:lpstr>Annual Planning and Assessment Report Workshop</vt:lpstr>
      <vt:lpstr>Why are we here together?</vt:lpstr>
      <vt:lpstr>Assessment Plan and Report</vt:lpstr>
      <vt:lpstr>Table 1: What did you do this year? (AES)</vt:lpstr>
      <vt:lpstr>Table 2: How did it go? (AES)</vt:lpstr>
      <vt:lpstr>Table 3: What do you need?</vt:lpstr>
      <vt:lpstr>Additional Commentary</vt:lpstr>
      <vt:lpstr>Table 2: How did it go? (AES)</vt:lpstr>
      <vt:lpstr>Methods of Assessment</vt:lpstr>
      <vt:lpstr>Findings</vt:lpstr>
      <vt:lpstr>Proposed Action</vt:lpstr>
      <vt:lpstr>Table 2: How did it go? (OIERA)</vt:lpstr>
      <vt:lpstr>Table 2: How did it go? </vt:lpstr>
      <vt:lpstr>What are you planning?</vt:lpstr>
      <vt:lpstr>Any other questions?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Planning and Assessment Report Workshop</dc:title>
  <dc:creator>Meredith Reitman</dc:creator>
  <cp:lastModifiedBy>DNorville</cp:lastModifiedBy>
  <cp:revision>7</cp:revision>
  <dcterms:created xsi:type="dcterms:W3CDTF">2020-11-04T21:02:38Z</dcterms:created>
  <dcterms:modified xsi:type="dcterms:W3CDTF">2020-11-19T17:11:13Z</dcterms:modified>
</cp:coreProperties>
</file>