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A0C0817-A112-4847-8014-A94B7D2A4EA3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9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5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7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4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5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5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5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778CE86-875F-4587-BCF6-FA054AFC0D53}" type="datetime1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84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2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CF4BD144-08AF-41A3-ADB3-8AADCACA0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888C1-947E-48F3-8A86-5EE35563B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6608963" cy="3352800"/>
          </a:xfrm>
        </p:spPr>
        <p:txBody>
          <a:bodyPr>
            <a:normAutofit/>
          </a:bodyPr>
          <a:lstStyle/>
          <a:p>
            <a:r>
              <a:rPr lang="en-US" sz="4800" dirty="0"/>
              <a:t>Hostos Community College</a:t>
            </a:r>
            <a:br>
              <a:rPr lang="en-US" sz="6800" dirty="0"/>
            </a:br>
            <a:r>
              <a:rPr lang="en-US" sz="6800" dirty="0"/>
              <a:t>Annual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A93EB-4A6B-4B8E-9470-4A2F8AA6C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3" y="4206876"/>
            <a:ext cx="6544954" cy="16459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[Unit/Department/Program] [Year]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3F59CE-D0DB-4EB7-91C0-63DB11030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0"/>
            <a:ext cx="46390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7C0CB4D6-4227-4063-8D7A-55648629F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96408" y="1573639"/>
            <a:ext cx="3352128" cy="33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5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6E7E27-8BFF-492D-9434-30FCA9D6B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707308"/>
              </p:ext>
            </p:extLst>
          </p:nvPr>
        </p:nvGraphicFramePr>
        <p:xfrm>
          <a:off x="1066800" y="2243470"/>
          <a:ext cx="100584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3682530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71227536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27936638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35066099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666810132"/>
                    </a:ext>
                  </a:extLst>
                </a:gridCol>
              </a:tblGrid>
              <a:tr h="230808"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Action (optional)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08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(Faculty productivity)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(aligned goal)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Summary of faculty activities that affect this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Articles, promotions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Anything needed to respond to results?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5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(Student enrollment, retention, graduation, TTD)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(aligned goal)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Summary of dept activities that affect this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 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Anything needed to respond to results?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55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(Other goal)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(aligned goal)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Summary of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Anything needed to respond to results?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5494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6E67194-1AAF-4091-A346-8277E65D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you do this year? (Academic)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5B2B85-62DB-428C-849F-952F92F25F96}"/>
              </a:ext>
            </a:extLst>
          </p:cNvPr>
          <p:cNvSpPr txBox="1"/>
          <p:nvPr/>
        </p:nvSpPr>
        <p:spPr>
          <a:xfrm>
            <a:off x="1066800" y="5550195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summarize here and attach Appendix with full details</a:t>
            </a:r>
          </a:p>
        </p:txBody>
      </p:sp>
    </p:spTree>
    <p:extLst>
      <p:ext uri="{BB962C8B-B14F-4D97-AF65-F5344CB8AC3E}">
        <p14:creationId xmlns:p14="http://schemas.microsoft.com/office/powerpoint/2010/main" val="126815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7194-1AAF-4091-A346-8277E65D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you do this year? (AES)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6E7E27-8BFF-492D-9434-30FCA9D6B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279009"/>
              </p:ext>
            </p:extLst>
          </p:nvPr>
        </p:nvGraphicFramePr>
        <p:xfrm>
          <a:off x="1066800" y="2254103"/>
          <a:ext cx="10058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3682530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37179422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27936638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35066099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504216812"/>
                    </a:ext>
                  </a:extLst>
                </a:gridCol>
              </a:tblGrid>
              <a:tr h="230808"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Action (optional)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08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(aligned goal)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Activities to address goal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 from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Anything needed to respond to results?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5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(aligned goal)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Activities to address goal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 from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Anything needed to respond to results?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5294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C5BF90C-84D1-42AD-8D09-F28BBE0D8EBC}"/>
              </a:ext>
            </a:extLst>
          </p:cNvPr>
          <p:cNvSpPr txBox="1"/>
          <p:nvPr/>
        </p:nvSpPr>
        <p:spPr>
          <a:xfrm>
            <a:off x="1066800" y="5550195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summarize here and attach Appendix with full details</a:t>
            </a:r>
          </a:p>
        </p:txBody>
      </p:sp>
    </p:spTree>
    <p:extLst>
      <p:ext uri="{BB962C8B-B14F-4D97-AF65-F5344CB8AC3E}">
        <p14:creationId xmlns:p14="http://schemas.microsoft.com/office/powerpoint/2010/main" val="196105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7194-1AAF-4091-A346-8277E65D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it go? (Academic)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6E7E27-8BFF-492D-9434-30FCA9D6B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92261"/>
              </p:ext>
            </p:extLst>
          </p:nvPr>
        </p:nvGraphicFramePr>
        <p:xfrm>
          <a:off x="1066800" y="2254103"/>
          <a:ext cx="100584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3682530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37179422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27936638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35066099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625286463"/>
                    </a:ext>
                  </a:extLst>
                </a:gridCol>
              </a:tblGrid>
              <a:tr h="230808">
                <a:tc>
                  <a:txBody>
                    <a:bodyPr/>
                    <a:lstStyle/>
                    <a:p>
                      <a:r>
                        <a:rPr lang="en-US" dirty="0"/>
                        <a:t>Learning Outcome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ILO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of Assessment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Findings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Action</a:t>
                      </a:r>
                    </a:p>
                  </a:txBody>
                  <a:tcPr marL="78134" marR="78134"/>
                </a:tc>
                <a:extLst>
                  <a:ext uri="{0D108BD9-81ED-4DB2-BD59-A6C34878D82A}">
                    <a16:rowId xmlns:a16="http://schemas.microsoft.com/office/drawing/2014/main" val="122508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Outcome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(aligned outcome)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Activities to address outcome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 from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Actions to respond to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522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FC84CFF-AAC9-40BD-B2D0-B8A6A4348E2C}"/>
              </a:ext>
            </a:extLst>
          </p:cNvPr>
          <p:cNvSpPr txBox="1"/>
          <p:nvPr/>
        </p:nvSpPr>
        <p:spPr>
          <a:xfrm>
            <a:off x="1066800" y="512489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summarize an assessment of one learning outcome</a:t>
            </a:r>
          </a:p>
        </p:txBody>
      </p:sp>
    </p:spTree>
    <p:extLst>
      <p:ext uri="{BB962C8B-B14F-4D97-AF65-F5344CB8AC3E}">
        <p14:creationId xmlns:p14="http://schemas.microsoft.com/office/powerpoint/2010/main" val="221368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7194-1AAF-4091-A346-8277E65D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it go? (AES)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6E7E27-8BFF-492D-9434-30FCA9D6B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538860"/>
              </p:ext>
            </p:extLst>
          </p:nvPr>
        </p:nvGraphicFramePr>
        <p:xfrm>
          <a:off x="1066800" y="2254103"/>
          <a:ext cx="100584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3682530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37179422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27936638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35066099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755302568"/>
                    </a:ext>
                  </a:extLst>
                </a:gridCol>
              </a:tblGrid>
              <a:tr h="230808">
                <a:tc>
                  <a:txBody>
                    <a:bodyPr/>
                    <a:lstStyle/>
                    <a:p>
                      <a:r>
                        <a:rPr lang="en-US" dirty="0"/>
                        <a:t>Support/Learning Outcome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ILO or SP Goal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of Assessment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Findings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Action</a:t>
                      </a:r>
                    </a:p>
                  </a:txBody>
                  <a:tcPr marL="78134" marR="78134"/>
                </a:tc>
                <a:extLst>
                  <a:ext uri="{0D108BD9-81ED-4DB2-BD59-A6C34878D82A}">
                    <a16:rowId xmlns:a16="http://schemas.microsoft.com/office/drawing/2014/main" val="122508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Outcome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(aligned outcome/ goal)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Activities to address outcome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 from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Actions to respond to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5224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0757D5A-B24B-4EC6-BE6F-F4A3B960E271}"/>
              </a:ext>
            </a:extLst>
          </p:cNvPr>
          <p:cNvSpPr txBox="1"/>
          <p:nvPr/>
        </p:nvSpPr>
        <p:spPr>
          <a:xfrm>
            <a:off x="1066800" y="512489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summarize an assessment of one support or learning outcome</a:t>
            </a:r>
          </a:p>
        </p:txBody>
      </p:sp>
    </p:spTree>
    <p:extLst>
      <p:ext uri="{BB962C8B-B14F-4D97-AF65-F5344CB8AC3E}">
        <p14:creationId xmlns:p14="http://schemas.microsoft.com/office/powerpoint/2010/main" val="4212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7194-1AAF-4091-A346-8277E65D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6E7E27-8BFF-492D-9434-30FCA9D6B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867190"/>
              </p:ext>
            </p:extLst>
          </p:nvPr>
        </p:nvGraphicFramePr>
        <p:xfrm>
          <a:off x="1066800" y="2254103"/>
          <a:ext cx="100584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637">
                  <a:extLst>
                    <a:ext uri="{9D8B030D-6E8A-4147-A177-3AD203B41FA5}">
                      <a16:colId xmlns:a16="http://schemas.microsoft.com/office/drawing/2014/main" val="368253086"/>
                    </a:ext>
                  </a:extLst>
                </a:gridCol>
                <a:gridCol w="7520763">
                  <a:extLst>
                    <a:ext uri="{9D8B030D-6E8A-4147-A177-3AD203B41FA5}">
                      <a16:colId xmlns:a16="http://schemas.microsoft.com/office/drawing/2014/main" val="1371794224"/>
                    </a:ext>
                  </a:extLst>
                </a:gridCol>
              </a:tblGrid>
              <a:tr h="230808">
                <a:tc>
                  <a:txBody>
                    <a:bodyPr/>
                    <a:lstStyle/>
                    <a:p>
                      <a:r>
                        <a:rPr lang="en-US" dirty="0"/>
                        <a:t>Proposed Action</a:t>
                      </a:r>
                    </a:p>
                  </a:txBody>
                  <a:tcPr marL="78134" marR="7813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Resources or Support</a:t>
                      </a:r>
                    </a:p>
                  </a:txBody>
                  <a:tcPr marL="78134" marR="78134"/>
                </a:tc>
                <a:extLst>
                  <a:ext uri="{0D108BD9-81ED-4DB2-BD59-A6C34878D82A}">
                    <a16:rowId xmlns:a16="http://schemas.microsoft.com/office/drawing/2014/main" val="122508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proposed earlier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Facilities, Personnel,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52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95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7194-1AAF-4091-A346-8277E65D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Commentary (optional)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6E7E27-8BFF-492D-9434-30FCA9D6B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735437"/>
              </p:ext>
            </p:extLst>
          </p:nvPr>
        </p:nvGraphicFramePr>
        <p:xfrm>
          <a:off x="1066799" y="2254102"/>
          <a:ext cx="10363199" cy="342368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363199">
                  <a:extLst>
                    <a:ext uri="{9D8B030D-6E8A-4147-A177-3AD203B41FA5}">
                      <a16:colId xmlns:a16="http://schemas.microsoft.com/office/drawing/2014/main" val="368253086"/>
                    </a:ext>
                  </a:extLst>
                </a:gridCol>
              </a:tblGrid>
              <a:tr h="34236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8134" marR="78134"/>
                </a:tc>
                <a:extLst>
                  <a:ext uri="{0D108BD9-81ED-4DB2-BD59-A6C34878D82A}">
                    <a16:rowId xmlns:a16="http://schemas.microsoft.com/office/drawing/2014/main" val="1225087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A4EA-F71D-481C-B733-9F2CAA12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768D90B-2BDC-4CD8-8532-D957C3055C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299100"/>
              </p:ext>
            </p:extLst>
          </p:nvPr>
        </p:nvGraphicFramePr>
        <p:xfrm>
          <a:off x="676275" y="2011363"/>
          <a:ext cx="1075372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154">
                  <a:extLst>
                    <a:ext uri="{9D8B030D-6E8A-4147-A177-3AD203B41FA5}">
                      <a16:colId xmlns:a16="http://schemas.microsoft.com/office/drawing/2014/main" val="4064735943"/>
                    </a:ext>
                  </a:extLst>
                </a:gridCol>
                <a:gridCol w="8563571">
                  <a:extLst>
                    <a:ext uri="{9D8B030D-6E8A-4147-A177-3AD203B41FA5}">
                      <a16:colId xmlns:a16="http://schemas.microsoft.com/office/drawing/2014/main" val="2009090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Appendix</a:t>
                      </a:r>
                    </a:p>
                  </a:txBody>
                  <a:tcPr marL="97761" marR="9776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 marL="97761" marR="97761"/>
                </a:tc>
                <a:extLst>
                  <a:ext uri="{0D108BD9-81ED-4DB2-BD59-A6C34878D82A}">
                    <a16:rowId xmlns:a16="http://schemas.microsoft.com/office/drawing/2014/main" val="2876304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 marL="97761" marR="9776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Mission, Goals, Student/Support Learning Outcomes, Curriculum Map</a:t>
                      </a:r>
                    </a:p>
                  </a:txBody>
                  <a:tcPr marL="97761" marR="97761"/>
                </a:tc>
                <a:extLst>
                  <a:ext uri="{0D108BD9-81ED-4DB2-BD59-A6C34878D82A}">
                    <a16:rowId xmlns:a16="http://schemas.microsoft.com/office/drawing/2014/main" val="366336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marL="97761" marR="9776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Faculty statistics (conferences, promotions, service, publications, grants, fellowships)</a:t>
                      </a:r>
                    </a:p>
                  </a:txBody>
                  <a:tcPr marL="97761" marR="97761"/>
                </a:tc>
                <a:extLst>
                  <a:ext uri="{0D108BD9-81ED-4DB2-BD59-A6C34878D82A}">
                    <a16:rowId xmlns:a16="http://schemas.microsoft.com/office/drawing/2014/main" val="42646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marL="97761" marR="9776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 statistics (enrollment, retention, graduation, TTD, service targets)</a:t>
                      </a:r>
                    </a:p>
                  </a:txBody>
                  <a:tcPr marL="97761" marR="97761"/>
                </a:tc>
                <a:extLst>
                  <a:ext uri="{0D108BD9-81ED-4DB2-BD59-A6C34878D82A}">
                    <a16:rowId xmlns:a16="http://schemas.microsoft.com/office/drawing/2014/main" val="24548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marL="97761" marR="9776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Staff statistics (conferences, promotions, workshops, fellowships)</a:t>
                      </a:r>
                    </a:p>
                  </a:txBody>
                  <a:tcPr marL="97761" marR="97761"/>
                </a:tc>
                <a:extLst>
                  <a:ext uri="{0D108BD9-81ED-4DB2-BD59-A6C34878D82A}">
                    <a16:rowId xmlns:a16="http://schemas.microsoft.com/office/drawing/2014/main" val="3254774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84855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307</TotalTime>
  <Words>366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Metropolitan</vt:lpstr>
      <vt:lpstr>Hostos Community College Annual Report</vt:lpstr>
      <vt:lpstr>What did you do this year? (Academic)</vt:lpstr>
      <vt:lpstr>What did you do this year? (AES)</vt:lpstr>
      <vt:lpstr>How did it go? (Academic)</vt:lpstr>
      <vt:lpstr>How did it go? (AES)</vt:lpstr>
      <vt:lpstr>What do you need?</vt:lpstr>
      <vt:lpstr>Additional Commentary (optional)</vt:lpstr>
      <vt:lpstr>Appendices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Hostos Community College Annual Report</dc:title>
  <dc:creator>Meredith Reitman</dc:creator>
  <cp:lastModifiedBy>Meredith Reitman</cp:lastModifiedBy>
  <cp:revision>8</cp:revision>
  <dcterms:created xsi:type="dcterms:W3CDTF">2019-09-09T18:58:40Z</dcterms:created>
  <dcterms:modified xsi:type="dcterms:W3CDTF">2019-09-10T19:46:11Z</dcterms:modified>
</cp:coreProperties>
</file>